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handoutMasterIdLst>
    <p:handoutMasterId r:id="rId32"/>
  </p:handoutMasterIdLst>
  <p:sldIdLst>
    <p:sldId id="383" r:id="rId2"/>
    <p:sldId id="408" r:id="rId3"/>
    <p:sldId id="364" r:id="rId4"/>
    <p:sldId id="387" r:id="rId5"/>
    <p:sldId id="449" r:id="rId6"/>
    <p:sldId id="388" r:id="rId7"/>
    <p:sldId id="409" r:id="rId8"/>
    <p:sldId id="389" r:id="rId9"/>
    <p:sldId id="378" r:id="rId10"/>
    <p:sldId id="377" r:id="rId11"/>
    <p:sldId id="444" r:id="rId12"/>
    <p:sldId id="428" r:id="rId13"/>
    <p:sldId id="442" r:id="rId14"/>
    <p:sldId id="451" r:id="rId15"/>
    <p:sldId id="436" r:id="rId16"/>
    <p:sldId id="441" r:id="rId17"/>
    <p:sldId id="448" r:id="rId18"/>
    <p:sldId id="447" r:id="rId19"/>
    <p:sldId id="432" r:id="rId20"/>
    <p:sldId id="437" r:id="rId21"/>
    <p:sldId id="341" r:id="rId22"/>
    <p:sldId id="450" r:id="rId23"/>
    <p:sldId id="445" r:id="rId24"/>
    <p:sldId id="439" r:id="rId25"/>
    <p:sldId id="438" r:id="rId26"/>
    <p:sldId id="425" r:id="rId27"/>
    <p:sldId id="424" r:id="rId28"/>
    <p:sldId id="423" r:id="rId29"/>
    <p:sldId id="422" r:id="rId30"/>
  </p:sldIdLst>
  <p:sldSz cx="10080625" cy="7561263"/>
  <p:notesSz cx="9872663" cy="6797675"/>
  <p:defaultTextStyle>
    <a:defPPr>
      <a:defRPr lang="fr-FR"/>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82">
          <p15:clr>
            <a:srgbClr val="A4A3A4"/>
          </p15:clr>
        </p15:guide>
        <p15:guide id="4"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D000"/>
    <a:srgbClr val="0000FF"/>
    <a:srgbClr val="F7921D"/>
    <a:srgbClr val="FFCCCC"/>
    <a:srgbClr val="00CC00"/>
    <a:srgbClr val="00FFFF"/>
    <a:srgbClr val="EC8C00"/>
    <a:srgbClr val="0066FF"/>
    <a:srgbClr val="000099"/>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2229" autoAdjust="0"/>
  </p:normalViewPr>
  <p:slideViewPr>
    <p:cSldViewPr>
      <p:cViewPr>
        <p:scale>
          <a:sx n="50" d="100"/>
          <a:sy n="50" d="100"/>
        </p:scale>
        <p:origin x="1109" y="274"/>
      </p:cViewPr>
      <p:guideLst>
        <p:guide orient="horz" pos="2160"/>
        <p:guide pos="2880"/>
        <p:guide orient="horz" pos="2382"/>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279230" cy="339939"/>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5591128" y="1"/>
            <a:ext cx="4279230" cy="339939"/>
          </a:xfrm>
          <a:prstGeom prst="rect">
            <a:avLst/>
          </a:prstGeom>
        </p:spPr>
        <p:txBody>
          <a:bodyPr vert="horz" lIns="91440" tIns="45720" rIns="91440" bIns="45720" rtlCol="0"/>
          <a:lstStyle>
            <a:lvl1pPr algn="r">
              <a:defRPr sz="1200"/>
            </a:lvl1pPr>
          </a:lstStyle>
          <a:p>
            <a:fld id="{9EA7C464-D9E2-44D3-B717-623748586C02}" type="datetimeFigureOut">
              <a:rPr lang="en-US" smtClean="0"/>
              <a:pPr/>
              <a:t>5/12/2016</a:t>
            </a:fld>
            <a:endParaRPr lang="en-US"/>
          </a:p>
        </p:txBody>
      </p:sp>
      <p:sp>
        <p:nvSpPr>
          <p:cNvPr id="4" name="Espace réservé du pied de page 3"/>
          <p:cNvSpPr>
            <a:spLocks noGrp="1"/>
          </p:cNvSpPr>
          <p:nvPr>
            <p:ph type="ftr" sz="quarter" idx="2"/>
          </p:nvPr>
        </p:nvSpPr>
        <p:spPr>
          <a:xfrm>
            <a:off x="0" y="6456644"/>
            <a:ext cx="4279230" cy="339938"/>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5591128" y="6456644"/>
            <a:ext cx="4279230" cy="339938"/>
          </a:xfrm>
          <a:prstGeom prst="rect">
            <a:avLst/>
          </a:prstGeom>
        </p:spPr>
        <p:txBody>
          <a:bodyPr vert="horz" lIns="91440" tIns="45720" rIns="91440" bIns="45720" rtlCol="0" anchor="b"/>
          <a:lstStyle>
            <a:lvl1pPr algn="r">
              <a:defRPr sz="1200"/>
            </a:lvl1pPr>
          </a:lstStyle>
          <a:p>
            <a:fld id="{29C60F88-E97B-41ED-838E-5A3DA26D6202}" type="slidenum">
              <a:rPr lang="en-US" smtClean="0"/>
              <a:pPr/>
              <a:t>‹N°›</a:t>
            </a:fld>
            <a:endParaRPr lang="en-US"/>
          </a:p>
        </p:txBody>
      </p:sp>
    </p:spTree>
    <p:extLst>
      <p:ext uri="{BB962C8B-B14F-4D97-AF65-F5344CB8AC3E}">
        <p14:creationId xmlns:p14="http://schemas.microsoft.com/office/powerpoint/2010/main" val="566119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278313" cy="33972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592763" y="0"/>
            <a:ext cx="4278312" cy="339725"/>
          </a:xfrm>
          <a:prstGeom prst="rect">
            <a:avLst/>
          </a:prstGeom>
        </p:spPr>
        <p:txBody>
          <a:bodyPr vert="horz" lIns="91440" tIns="45720" rIns="91440" bIns="45720" rtlCol="0"/>
          <a:lstStyle>
            <a:lvl1pPr algn="r">
              <a:defRPr sz="1200"/>
            </a:lvl1pPr>
          </a:lstStyle>
          <a:p>
            <a:fld id="{21C2BB43-6897-41D5-84A9-3985508FC698}" type="datetimeFigureOut">
              <a:rPr lang="fr-FR" smtClean="0"/>
              <a:pPr/>
              <a:t>12/05/2016</a:t>
            </a:fld>
            <a:endParaRPr lang="fr-FR"/>
          </a:p>
        </p:txBody>
      </p:sp>
      <p:sp>
        <p:nvSpPr>
          <p:cNvPr id="4" name="Espace réservé de l'image des diapositives 3"/>
          <p:cNvSpPr>
            <a:spLocks noGrp="1" noRot="1" noChangeAspect="1"/>
          </p:cNvSpPr>
          <p:nvPr>
            <p:ph type="sldImg" idx="2"/>
          </p:nvPr>
        </p:nvSpPr>
        <p:spPr>
          <a:xfrm>
            <a:off x="3236913" y="509588"/>
            <a:ext cx="3400425" cy="25495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87425" y="3228975"/>
            <a:ext cx="7897813" cy="3059113"/>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6456363"/>
            <a:ext cx="4278313" cy="33972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592763" y="6456363"/>
            <a:ext cx="4278312" cy="339725"/>
          </a:xfrm>
          <a:prstGeom prst="rect">
            <a:avLst/>
          </a:prstGeom>
        </p:spPr>
        <p:txBody>
          <a:bodyPr vert="horz" lIns="91440" tIns="45720" rIns="91440" bIns="45720" rtlCol="0" anchor="b"/>
          <a:lstStyle>
            <a:lvl1pPr algn="r">
              <a:defRPr sz="1200"/>
            </a:lvl1pPr>
          </a:lstStyle>
          <a:p>
            <a:fld id="{D66B1DAE-C70B-4261-8896-4E7E2177C5D4}" type="slidenum">
              <a:rPr lang="fr-FR" smtClean="0"/>
              <a:pPr/>
              <a:t>‹N°›</a:t>
            </a:fld>
            <a:endParaRPr lang="fr-FR"/>
          </a:p>
        </p:txBody>
      </p:sp>
    </p:spTree>
    <p:extLst>
      <p:ext uri="{BB962C8B-B14F-4D97-AF65-F5344CB8AC3E}">
        <p14:creationId xmlns:p14="http://schemas.microsoft.com/office/powerpoint/2010/main" val="3308125271"/>
      </p:ext>
    </p:extLst>
  </p:cSld>
  <p:clrMap bg1="lt1" tx1="dk1" bg2="lt2" tx2="dk2" accent1="accent1" accent2="accent2" accent3="accent3" accent4="accent4" accent5="accent5" accent6="accent6" hlink="hlink" folHlink="folHlink"/>
  <p:notesStyle>
    <a:lvl1pPr marL="0" algn="l" defTabSz="1008035" rtl="0" eaLnBrk="1" latinLnBrk="0" hangingPunct="1">
      <a:defRPr sz="1300" kern="1200">
        <a:solidFill>
          <a:schemeClr val="tx1"/>
        </a:solidFill>
        <a:latin typeface="+mn-lt"/>
        <a:ea typeface="+mn-ea"/>
        <a:cs typeface="+mn-cs"/>
      </a:defRPr>
    </a:lvl1pPr>
    <a:lvl2pPr marL="504017" algn="l" defTabSz="1008035" rtl="0" eaLnBrk="1" latinLnBrk="0" hangingPunct="1">
      <a:defRPr sz="1300" kern="1200">
        <a:solidFill>
          <a:schemeClr val="tx1"/>
        </a:solidFill>
        <a:latin typeface="+mn-lt"/>
        <a:ea typeface="+mn-ea"/>
        <a:cs typeface="+mn-cs"/>
      </a:defRPr>
    </a:lvl2pPr>
    <a:lvl3pPr marL="1008035" algn="l" defTabSz="1008035" rtl="0" eaLnBrk="1" latinLnBrk="0" hangingPunct="1">
      <a:defRPr sz="1300" kern="1200">
        <a:solidFill>
          <a:schemeClr val="tx1"/>
        </a:solidFill>
        <a:latin typeface="+mn-lt"/>
        <a:ea typeface="+mn-ea"/>
        <a:cs typeface="+mn-cs"/>
      </a:defRPr>
    </a:lvl3pPr>
    <a:lvl4pPr marL="1512052" algn="l" defTabSz="1008035" rtl="0" eaLnBrk="1" latinLnBrk="0" hangingPunct="1">
      <a:defRPr sz="1300" kern="1200">
        <a:solidFill>
          <a:schemeClr val="tx1"/>
        </a:solidFill>
        <a:latin typeface="+mn-lt"/>
        <a:ea typeface="+mn-ea"/>
        <a:cs typeface="+mn-cs"/>
      </a:defRPr>
    </a:lvl4pPr>
    <a:lvl5pPr marL="2016069" algn="l" defTabSz="1008035" rtl="0" eaLnBrk="1" latinLnBrk="0" hangingPunct="1">
      <a:defRPr sz="1300" kern="1200">
        <a:solidFill>
          <a:schemeClr val="tx1"/>
        </a:solidFill>
        <a:latin typeface="+mn-lt"/>
        <a:ea typeface="+mn-ea"/>
        <a:cs typeface="+mn-cs"/>
      </a:defRPr>
    </a:lvl5pPr>
    <a:lvl6pPr marL="2520086" algn="l" defTabSz="1008035" rtl="0" eaLnBrk="1" latinLnBrk="0" hangingPunct="1">
      <a:defRPr sz="1300" kern="1200">
        <a:solidFill>
          <a:schemeClr val="tx1"/>
        </a:solidFill>
        <a:latin typeface="+mn-lt"/>
        <a:ea typeface="+mn-ea"/>
        <a:cs typeface="+mn-cs"/>
      </a:defRPr>
    </a:lvl6pPr>
    <a:lvl7pPr marL="3024104" algn="l" defTabSz="1008035" rtl="0" eaLnBrk="1" latinLnBrk="0" hangingPunct="1">
      <a:defRPr sz="1300" kern="1200">
        <a:solidFill>
          <a:schemeClr val="tx1"/>
        </a:solidFill>
        <a:latin typeface="+mn-lt"/>
        <a:ea typeface="+mn-ea"/>
        <a:cs typeface="+mn-cs"/>
      </a:defRPr>
    </a:lvl7pPr>
    <a:lvl8pPr marL="3528121" algn="l" defTabSz="1008035" rtl="0" eaLnBrk="1" latinLnBrk="0" hangingPunct="1">
      <a:defRPr sz="1300" kern="1200">
        <a:solidFill>
          <a:schemeClr val="tx1"/>
        </a:solidFill>
        <a:latin typeface="+mn-lt"/>
        <a:ea typeface="+mn-ea"/>
        <a:cs typeface="+mn-cs"/>
      </a:defRPr>
    </a:lvl8pPr>
    <a:lvl9pPr marL="4032138" algn="l" defTabSz="100803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a:solidFill>
            <a:srgbClr val="729FCF"/>
          </a:solidFill>
          <a:ln w="25400">
            <a:solidFill>
              <a:srgbClr val="3465A4"/>
            </a:solidFill>
            <a:miter lim="800000"/>
            <a:headEnd/>
            <a:tailEnd/>
          </a:ln>
        </p:spPr>
      </p:sp>
      <p:sp>
        <p:nvSpPr>
          <p:cNvPr id="47107" name="Espace réservé des commentaires 2"/>
          <p:cNvSpPr txBox="1">
            <a:spLocks noGrp="1"/>
          </p:cNvSpPr>
          <p:nvPr>
            <p:ph type="body" sz="quarter" idx="1"/>
          </p:nvPr>
        </p:nvSpPr>
        <p:spPr bwMode="auto">
          <a:xfrm>
            <a:off x="987425" y="3228975"/>
            <a:ext cx="7897813" cy="276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spAutoFit/>
          </a:bodyPr>
          <a:lstStyle/>
          <a:p>
            <a:r>
              <a:rPr lang="fr-FR" dirty="0" smtClean="0"/>
              <a:t>J’ai 5 min pour vous présenter l’OPVT, O   P  V  T</a:t>
            </a:r>
          </a:p>
          <a:p>
            <a:r>
              <a:rPr lang="fr-FR" dirty="0" smtClean="0"/>
              <a:t>Qui a été mis en œuvre depuis 2011</a:t>
            </a:r>
          </a:p>
          <a:p>
            <a:r>
              <a:rPr lang="fr-FR" dirty="0" smtClean="0"/>
              <a:t>Sous la houlette de</a:t>
            </a:r>
            <a:r>
              <a:rPr lang="fr-FR" baseline="0" dirty="0" smtClean="0"/>
              <a:t> l’Observatoire de Rennes</a:t>
            </a:r>
            <a:endParaRPr lang="fr-FR" dirty="0" smtClean="0"/>
          </a:p>
          <a:p>
            <a:pPr eaLnBrk="1">
              <a:spcBef>
                <a:spcPct val="0"/>
              </a:spcBef>
            </a:pPr>
            <a:endParaRPr altLang="fr-FR" dirty="0" smtClean="0">
              <a:solidFill>
                <a:srgbClr val="000000"/>
              </a:solidFill>
              <a:latin typeface="Liberation Sans" pitchFamily="34" charset="0"/>
              <a:ea typeface="Microsoft YaHei" pitchFamily="34" charset="-122"/>
            </a:endParaRPr>
          </a:p>
        </p:txBody>
      </p:sp>
    </p:spTree>
    <p:extLst>
      <p:ext uri="{BB962C8B-B14F-4D97-AF65-F5344CB8AC3E}">
        <p14:creationId xmlns:p14="http://schemas.microsoft.com/office/powerpoint/2010/main" val="226502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10</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p:txBody>
      </p:sp>
    </p:spTree>
    <p:extLst>
      <p:ext uri="{BB962C8B-B14F-4D97-AF65-F5344CB8AC3E}">
        <p14:creationId xmlns:p14="http://schemas.microsoft.com/office/powerpoint/2010/main" val="179535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11</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endParaRPr lang="fr-FR" baseline="0" dirty="0" smtClean="0"/>
          </a:p>
        </p:txBody>
      </p:sp>
    </p:spTree>
    <p:extLst>
      <p:ext uri="{BB962C8B-B14F-4D97-AF65-F5344CB8AC3E}">
        <p14:creationId xmlns:p14="http://schemas.microsoft.com/office/powerpoint/2010/main" val="144990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12</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endParaRPr lang="fr-FR" baseline="0" dirty="0" smtClean="0"/>
          </a:p>
        </p:txBody>
      </p:sp>
    </p:spTree>
    <p:extLst>
      <p:ext uri="{BB962C8B-B14F-4D97-AF65-F5344CB8AC3E}">
        <p14:creationId xmlns:p14="http://schemas.microsoft.com/office/powerpoint/2010/main" val="1006740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13</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baseline="0" dirty="0" smtClean="0"/>
              <a:t>Protocole TB(S)VT</a:t>
            </a:r>
          </a:p>
        </p:txBody>
      </p:sp>
    </p:spTree>
    <p:extLst>
      <p:ext uri="{BB962C8B-B14F-4D97-AF65-F5344CB8AC3E}">
        <p14:creationId xmlns:p14="http://schemas.microsoft.com/office/powerpoint/2010/main" val="323461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reprenant la</a:t>
            </a:r>
            <a:r>
              <a:rPr lang="fr-FR" baseline="0" dirty="0" smtClean="0"/>
              <a:t> diapo de GENOSOL</a:t>
            </a:r>
            <a:endParaRPr lang="fr-FR" dirty="0"/>
          </a:p>
        </p:txBody>
      </p:sp>
      <p:sp>
        <p:nvSpPr>
          <p:cNvPr id="4" name="Espace réservé du numéro de diapositive 3"/>
          <p:cNvSpPr>
            <a:spLocks noGrp="1"/>
          </p:cNvSpPr>
          <p:nvPr>
            <p:ph type="sldNum" sz="quarter" idx="10"/>
          </p:nvPr>
        </p:nvSpPr>
        <p:spPr/>
        <p:txBody>
          <a:bodyPr/>
          <a:lstStyle/>
          <a:p>
            <a:fld id="{7375B45A-9E18-4ED7-A9FF-8D04C9740519}" type="slidenum">
              <a:rPr lang="fr-FR" smtClean="0"/>
              <a:pPr/>
              <a:t>15</a:t>
            </a:fld>
            <a:endParaRPr lang="fr-FR"/>
          </a:p>
        </p:txBody>
      </p:sp>
    </p:spTree>
    <p:extLst>
      <p:ext uri="{BB962C8B-B14F-4D97-AF65-F5344CB8AC3E}">
        <p14:creationId xmlns:p14="http://schemas.microsoft.com/office/powerpoint/2010/main" val="280971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reprenant la</a:t>
            </a:r>
            <a:r>
              <a:rPr lang="fr-FR" baseline="0" dirty="0" smtClean="0"/>
              <a:t> diapo de GENOSOL</a:t>
            </a:r>
            <a:endParaRPr lang="fr-FR" dirty="0"/>
          </a:p>
        </p:txBody>
      </p:sp>
      <p:sp>
        <p:nvSpPr>
          <p:cNvPr id="4" name="Espace réservé du numéro de diapositive 3"/>
          <p:cNvSpPr>
            <a:spLocks noGrp="1"/>
          </p:cNvSpPr>
          <p:nvPr>
            <p:ph type="sldNum" sz="quarter" idx="10"/>
          </p:nvPr>
        </p:nvSpPr>
        <p:spPr/>
        <p:txBody>
          <a:bodyPr/>
          <a:lstStyle/>
          <a:p>
            <a:fld id="{7375B45A-9E18-4ED7-A9FF-8D04C9740519}" type="slidenum">
              <a:rPr lang="fr-FR" smtClean="0"/>
              <a:pPr/>
              <a:t>16</a:t>
            </a:fld>
            <a:endParaRPr lang="fr-FR"/>
          </a:p>
        </p:txBody>
      </p:sp>
    </p:spTree>
    <p:extLst>
      <p:ext uri="{BB962C8B-B14F-4D97-AF65-F5344CB8AC3E}">
        <p14:creationId xmlns:p14="http://schemas.microsoft.com/office/powerpoint/2010/main" val="318016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reprenant la</a:t>
            </a:r>
            <a:r>
              <a:rPr lang="fr-FR" baseline="0" dirty="0" smtClean="0"/>
              <a:t> diapo de GENOSOL</a:t>
            </a:r>
            <a:endParaRPr lang="fr-FR" dirty="0"/>
          </a:p>
        </p:txBody>
      </p:sp>
      <p:sp>
        <p:nvSpPr>
          <p:cNvPr id="4" name="Espace réservé du numéro de diapositive 3"/>
          <p:cNvSpPr>
            <a:spLocks noGrp="1"/>
          </p:cNvSpPr>
          <p:nvPr>
            <p:ph type="sldNum" sz="quarter" idx="10"/>
          </p:nvPr>
        </p:nvSpPr>
        <p:spPr/>
        <p:txBody>
          <a:bodyPr/>
          <a:lstStyle/>
          <a:p>
            <a:fld id="{7375B45A-9E18-4ED7-A9FF-8D04C9740519}" type="slidenum">
              <a:rPr lang="fr-FR" smtClean="0"/>
              <a:pPr/>
              <a:t>17</a:t>
            </a:fld>
            <a:endParaRPr lang="fr-FR"/>
          </a:p>
        </p:txBody>
      </p:sp>
    </p:spTree>
    <p:extLst>
      <p:ext uri="{BB962C8B-B14F-4D97-AF65-F5344CB8AC3E}">
        <p14:creationId xmlns:p14="http://schemas.microsoft.com/office/powerpoint/2010/main" val="331791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18</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r>
              <a:rPr lang="fr-FR" dirty="0" smtClean="0"/>
              <a:t>Pour assurer </a:t>
            </a:r>
            <a:r>
              <a:rPr lang="fr-FR" baseline="0" dirty="0" smtClean="0"/>
              <a:t>le transfert de nos connaissances auprès des participants et des résultats obtenus lors des prélèvement, </a:t>
            </a:r>
            <a:r>
              <a:rPr lang="fr-FR" dirty="0" smtClean="0"/>
              <a:t>nous avons mis</a:t>
            </a:r>
            <a:r>
              <a:rPr lang="fr-FR" baseline="0" dirty="0" smtClean="0"/>
              <a:t> en place différents modèles de rendus automatisés et de restitutions.</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Dans certain cas, les prélèvements nous sont envoyés.  Ainsi, en laboratoire nous pouvons vérifier la fiabilité des identifications transmises et aussi aller plus loin en déterminant jusqu’à l’espèce.</a:t>
            </a:r>
            <a:endParaRPr lang="fr-FR" dirty="0" smtClean="0"/>
          </a:p>
          <a:p>
            <a:r>
              <a:rPr lang="fr-FR" baseline="0" dirty="0" smtClean="0"/>
              <a:t>Par exemple voici ce fiche de rendu, qui est un rendu individuels à la parcelle, les participants peuvent comparer leur identification des 4 GF avec celles en labo. </a:t>
            </a:r>
          </a:p>
          <a:p>
            <a:r>
              <a:rPr lang="fr-FR" baseline="0" dirty="0" smtClean="0"/>
              <a:t>Ainsi au fil des années, ils pourront voir s’ils se sont amélioré ou non et aussi à quel groupe</a:t>
            </a:r>
          </a:p>
          <a:p>
            <a:r>
              <a:rPr lang="fr-FR" baseline="0" dirty="0" smtClean="0"/>
              <a:t>Voici un tableau qui présente les  taux d’erreur d’indentification que nous avons pu observer dans un programme de recherche en 2012 et 2013. Il faut préciser que dans la plupart des cas, les préleveurs avaient reçu une formation surtout en 2013. Mais on remarque comme même qu’il y a pour certain GF un taux d’erreur important.</a:t>
            </a:r>
          </a:p>
          <a:p>
            <a:r>
              <a:rPr lang="fr-FR" baseline="0" dirty="0" smtClean="0"/>
              <a:t>Donc une question se pose sur la fiabilité des données participatives qui nous sont transmises sur notre site où c’est des personnes qui ne </a:t>
            </a:r>
            <a:r>
              <a:rPr lang="fr-FR" baseline="0" dirty="0" err="1" smtClean="0"/>
              <a:t>osnt</a:t>
            </a:r>
            <a:r>
              <a:rPr lang="fr-FR" baseline="0" dirty="0" smtClean="0"/>
              <a:t> </a:t>
            </a:r>
            <a:r>
              <a:rPr lang="fr-FR" baseline="0" smtClean="0"/>
              <a:t>pas formées</a:t>
            </a:r>
            <a:endParaRPr lang="fr-FR" baseline="0" dirty="0" smtClean="0"/>
          </a:p>
        </p:txBody>
      </p:sp>
    </p:spTree>
    <p:extLst>
      <p:ext uri="{BB962C8B-B14F-4D97-AF65-F5344CB8AC3E}">
        <p14:creationId xmlns:p14="http://schemas.microsoft.com/office/powerpoint/2010/main" val="290775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19</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p:txBody>
      </p:sp>
    </p:spTree>
    <p:extLst>
      <p:ext uri="{BB962C8B-B14F-4D97-AF65-F5344CB8AC3E}">
        <p14:creationId xmlns:p14="http://schemas.microsoft.com/office/powerpoint/2010/main" val="62445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41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311534-9B25-4320-BF62-C0B77D1F9C80}" type="slidenum">
              <a:rPr lang="fr-FR" altLang="fr-FR" smtClean="0"/>
              <a:pPr>
                <a:spcBef>
                  <a:spcPct val="0"/>
                </a:spcBef>
              </a:pPr>
              <a:t>20</a:t>
            </a:fld>
            <a:endParaRPr lang="fr-FR" altLang="fr-FR" smtClean="0"/>
          </a:p>
        </p:txBody>
      </p:sp>
    </p:spTree>
    <p:extLst>
      <p:ext uri="{BB962C8B-B14F-4D97-AF65-F5344CB8AC3E}">
        <p14:creationId xmlns:p14="http://schemas.microsoft.com/office/powerpoint/2010/main" val="351928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2</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r>
              <a:rPr lang="fr-FR" dirty="0" smtClean="0"/>
              <a:t>« accessible à tous »: à la fin</a:t>
            </a:r>
          </a:p>
          <a:p>
            <a:r>
              <a:rPr lang="fr-FR" dirty="0" smtClean="0"/>
              <a:t>Participatif</a:t>
            </a:r>
            <a:r>
              <a:rPr lang="fr-FR" baseline="0" dirty="0" smtClean="0"/>
              <a:t> :  fait intervenir tout le monde le grand public comme les professionnel et de collaborer avec eux</a:t>
            </a:r>
          </a:p>
          <a:p>
            <a:r>
              <a:rPr lang="fr-FR" dirty="0" smtClean="0"/>
              <a:t>Pédagogique</a:t>
            </a:r>
            <a:r>
              <a:rPr lang="fr-FR" baseline="0" dirty="0" smtClean="0"/>
              <a:t> :  Acquérir des connaissances</a:t>
            </a:r>
          </a:p>
          <a:p>
            <a:r>
              <a:rPr lang="fr-FR" baseline="0" dirty="0" smtClean="0"/>
              <a:t>Progressif : Evolue, grandit et s’améliore dans le temps au fur et à mesure que l’on récupère des données</a:t>
            </a:r>
          </a:p>
          <a:p>
            <a:r>
              <a:rPr lang="fr-FR" baseline="0" dirty="0" smtClean="0"/>
              <a:t>Permanent : Voué à perdurer </a:t>
            </a:r>
            <a:endParaRPr lang="fr-FR" dirty="0" smtClean="0"/>
          </a:p>
          <a:p>
            <a:pPr eaLnBrk="1" hangingPunct="1"/>
            <a:endParaRPr lang="fr-FR" dirty="0" smtClean="0"/>
          </a:p>
        </p:txBody>
      </p:sp>
    </p:spTree>
    <p:extLst>
      <p:ext uri="{BB962C8B-B14F-4D97-AF65-F5344CB8AC3E}">
        <p14:creationId xmlns:p14="http://schemas.microsoft.com/office/powerpoint/2010/main" val="357878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3F79BF69-3F47-40CE-B39F-C975E766B2C7}" type="slidenum">
              <a:rPr lang="fr-FR" smtClean="0"/>
              <a:pPr/>
              <a:t>21</a:t>
            </a:fld>
            <a:endParaRPr lang="fr-FR" smtClean="0"/>
          </a:p>
        </p:txBody>
      </p:sp>
      <p:sp>
        <p:nvSpPr>
          <p:cNvPr id="106499" name="Rectangle 2"/>
          <p:cNvSpPr>
            <a:spLocks noGrp="1" noRot="1" noChangeAspect="1" noChangeArrowheads="1" noTextEdit="1"/>
          </p:cNvSpPr>
          <p:nvPr>
            <p:ph type="sldImg"/>
          </p:nvPr>
        </p:nvSpPr>
        <p:spPr>
          <a:xfrm>
            <a:off x="3236913" y="509588"/>
            <a:ext cx="3400425" cy="2549525"/>
          </a:xfrm>
          <a:ln/>
        </p:spPr>
      </p:sp>
      <p:sp>
        <p:nvSpPr>
          <p:cNvPr id="106500" name="Rectangle 3"/>
          <p:cNvSpPr>
            <a:spLocks noGrp="1" noChangeArrowheads="1"/>
          </p:cNvSpPr>
          <p:nvPr>
            <p:ph type="body" idx="1"/>
          </p:nvPr>
        </p:nvSpPr>
        <p:spPr>
          <a:xfrm>
            <a:off x="1318500" y="3228591"/>
            <a:ext cx="7235664" cy="3058346"/>
          </a:xfrm>
          <a:noFill/>
          <a:ln/>
        </p:spPr>
        <p:txBody>
          <a:bodyPr/>
          <a:lstStyle/>
          <a:p>
            <a:pPr eaLnBrk="1" hangingPunct="1"/>
            <a:endParaRPr lang="fr-FR" dirty="0" smtClean="0"/>
          </a:p>
        </p:txBody>
      </p:sp>
    </p:spTree>
    <p:extLst>
      <p:ext uri="{BB962C8B-B14F-4D97-AF65-F5344CB8AC3E}">
        <p14:creationId xmlns:p14="http://schemas.microsoft.com/office/powerpoint/2010/main" val="1810127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reprenant la</a:t>
            </a:r>
            <a:r>
              <a:rPr lang="fr-FR" baseline="0" dirty="0" smtClean="0"/>
              <a:t> diapo de GENOSOL</a:t>
            </a:r>
            <a:endParaRPr lang="fr-FR" dirty="0"/>
          </a:p>
        </p:txBody>
      </p:sp>
      <p:sp>
        <p:nvSpPr>
          <p:cNvPr id="4" name="Espace réservé du numéro de diapositive 3"/>
          <p:cNvSpPr>
            <a:spLocks noGrp="1"/>
          </p:cNvSpPr>
          <p:nvPr>
            <p:ph type="sldNum" sz="quarter" idx="10"/>
          </p:nvPr>
        </p:nvSpPr>
        <p:spPr/>
        <p:txBody>
          <a:bodyPr/>
          <a:lstStyle/>
          <a:p>
            <a:fld id="{7375B45A-9E18-4ED7-A9FF-8D04C9740519}" type="slidenum">
              <a:rPr lang="fr-FR" smtClean="0"/>
              <a:pPr/>
              <a:t>22</a:t>
            </a:fld>
            <a:endParaRPr lang="fr-FR"/>
          </a:p>
        </p:txBody>
      </p:sp>
    </p:spTree>
    <p:extLst>
      <p:ext uri="{BB962C8B-B14F-4D97-AF65-F5344CB8AC3E}">
        <p14:creationId xmlns:p14="http://schemas.microsoft.com/office/powerpoint/2010/main" val="278851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F936849-C56F-4C49-B1C0-292D71F56B0A}" type="slidenum">
              <a:rPr lang="fr-FR" smtClean="0"/>
              <a:pPr/>
              <a:t>23</a:t>
            </a:fld>
            <a:endParaRPr lang="fr-FR" smtClean="0"/>
          </a:p>
        </p:txBody>
      </p:sp>
      <p:sp>
        <p:nvSpPr>
          <p:cNvPr id="101379" name="Rectangle 2"/>
          <p:cNvSpPr>
            <a:spLocks noGrp="1" noRot="1" noChangeAspect="1" noChangeArrowheads="1" noTextEdit="1"/>
          </p:cNvSpPr>
          <p:nvPr>
            <p:ph type="sldImg"/>
          </p:nvPr>
        </p:nvSpPr>
        <p:spPr>
          <a:xfrm>
            <a:off x="3236913" y="509588"/>
            <a:ext cx="3400425" cy="2549525"/>
          </a:xfrm>
          <a:ln/>
        </p:spPr>
      </p:sp>
      <p:sp>
        <p:nvSpPr>
          <p:cNvPr id="101380"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549529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baseline="0" dirty="0" smtClean="0"/>
              <a:t>Permettant ainsi d’évaluer l’écart entre la valeur prédites et la valeurs observée sur le terrain</a:t>
            </a:r>
          </a:p>
          <a:p>
            <a:pPr algn="l"/>
            <a:r>
              <a:rPr lang="fr-FR" baseline="0" dirty="0" smtClean="0"/>
              <a:t>Au grand public d’avoir un aperçu des résultats dont sont issues ses données</a:t>
            </a:r>
          </a:p>
        </p:txBody>
      </p:sp>
      <p:sp>
        <p:nvSpPr>
          <p:cNvPr id="4" name="Espace réservé du numéro de diapositive 3"/>
          <p:cNvSpPr>
            <a:spLocks noGrp="1"/>
          </p:cNvSpPr>
          <p:nvPr>
            <p:ph type="sldNum" sz="quarter" idx="10"/>
          </p:nvPr>
        </p:nvSpPr>
        <p:spPr/>
        <p:txBody>
          <a:bodyPr/>
          <a:lstStyle/>
          <a:p>
            <a:fld id="{2D1D31E3-6EB1-40E3-AC18-0C352D6AFE2B}"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166114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endParaRPr lang="fr-FR" baseline="0" dirty="0" smtClean="0"/>
          </a:p>
        </p:txBody>
      </p:sp>
      <p:sp>
        <p:nvSpPr>
          <p:cNvPr id="4" name="Espace réservé du numéro de diapositive 3"/>
          <p:cNvSpPr>
            <a:spLocks noGrp="1"/>
          </p:cNvSpPr>
          <p:nvPr>
            <p:ph type="sldNum" sz="quarter" idx="10"/>
          </p:nvPr>
        </p:nvSpPr>
        <p:spPr/>
        <p:txBody>
          <a:bodyPr/>
          <a:lstStyle/>
          <a:p>
            <a:fld id="{2D1D31E3-6EB1-40E3-AC18-0C352D6AFE2B}"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2395794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26</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En résumé, nous proposons</a:t>
            </a:r>
            <a:r>
              <a:rPr lang="fr-FR" baseline="0" dirty="0" smtClean="0"/>
              <a:t> en ensemble de protocoles simples et complexes qui peuvent être adapté en fonctions des objectifs et des contraintes de chacun mais les plus utilisés sont surtout le protocole moutarde et le protocole TB</a:t>
            </a:r>
          </a:p>
          <a:p>
            <a:pPr eaLnBrk="1" hangingPunct="1"/>
            <a:endParaRPr lang="fr-FR" baseline="0" dirty="0" smtClean="0"/>
          </a:p>
        </p:txBody>
      </p:sp>
    </p:spTree>
    <p:extLst>
      <p:ext uri="{BB962C8B-B14F-4D97-AF65-F5344CB8AC3E}">
        <p14:creationId xmlns:p14="http://schemas.microsoft.com/office/powerpoint/2010/main" val="31865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Pq</a:t>
            </a:r>
            <a:r>
              <a:rPr lang="fr-FR" dirty="0" smtClean="0"/>
              <a:t> plus</a:t>
            </a:r>
            <a:r>
              <a:rPr lang="fr-FR" baseline="0" dirty="0" smtClean="0"/>
              <a:t> au printemps qu’en automne ? En lien avec biologie des </a:t>
            </a:r>
            <a:r>
              <a:rPr lang="fr-FR" baseline="0" dirty="0" err="1" smtClean="0"/>
              <a:t>vdt</a:t>
            </a:r>
            <a:r>
              <a:rPr lang="fr-FR" baseline="0" dirty="0" smtClean="0"/>
              <a:t> , actifs globalement : tous l’hiver sauf si gel des sols -&gt; phase de quiescence en dessous de 5° sur 5-10 cm ou si sol trop sec au début de l’automne (ATN,ATR, END) sauf EPI qui meurent a l’automne il faut attendre 6 à 9 semaines </a:t>
            </a:r>
            <a:r>
              <a:rPr lang="fr-FR" baseline="0" dirty="0" err="1" smtClean="0"/>
              <a:t>apres</a:t>
            </a:r>
            <a:r>
              <a:rPr lang="fr-FR" baseline="0" dirty="0" smtClean="0"/>
              <a:t> retour humidité dans les sols pour pouvoir récolter des EPI (</a:t>
            </a:r>
            <a:r>
              <a:rPr lang="fr-FR" baseline="0" dirty="0" err="1" smtClean="0"/>
              <a:t>nov</a:t>
            </a:r>
            <a:r>
              <a:rPr lang="fr-FR" baseline="0" dirty="0" smtClean="0"/>
              <a:t> -&gt; peu de temps avant </a:t>
            </a:r>
            <a:r>
              <a:rPr lang="fr-FR" baseline="0" dirty="0" err="1" smtClean="0"/>
              <a:t>premiere</a:t>
            </a:r>
            <a:r>
              <a:rPr lang="fr-FR" baseline="0" dirty="0" smtClean="0"/>
              <a:t> neige et </a:t>
            </a:r>
            <a:r>
              <a:rPr lang="fr-FR" baseline="0" dirty="0" err="1" smtClean="0"/>
              <a:t>gelee</a:t>
            </a:r>
            <a:r>
              <a:rPr lang="fr-FR" baseline="0" dirty="0" smtClean="0"/>
              <a:t>)</a:t>
            </a:r>
          </a:p>
          <a:p>
            <a:r>
              <a:rPr lang="fr-FR" baseline="0" dirty="0" smtClean="0"/>
              <a:t>+ </a:t>
            </a:r>
            <a:r>
              <a:rPr lang="fr-FR" baseline="0" dirty="0" err="1" smtClean="0"/>
              <a:t>pb</a:t>
            </a:r>
            <a:r>
              <a:rPr lang="fr-FR" baseline="0" dirty="0" smtClean="0"/>
              <a:t> d’infiltration des solutions irritantes car sol pas </a:t>
            </a:r>
            <a:r>
              <a:rPr lang="fr-FR" baseline="0" dirty="0" err="1" smtClean="0"/>
              <a:t>réhumidifier</a:t>
            </a:r>
            <a:r>
              <a:rPr lang="fr-FR" baseline="0" dirty="0" smtClean="0"/>
              <a:t> de manière homogène au départ, donc efficacité moyenne </a:t>
            </a:r>
          </a:p>
          <a:p>
            <a:r>
              <a:rPr lang="fr-FR" baseline="0" dirty="0" smtClean="0"/>
              <a:t>+ besoin pour pouvoir comparer d’avoir des données issus de prélèvement obtenues avec des conditions de </a:t>
            </a:r>
            <a:r>
              <a:rPr lang="fr-FR" baseline="0" dirty="0" err="1" smtClean="0"/>
              <a:t>prelevement</a:t>
            </a:r>
            <a:r>
              <a:rPr lang="fr-FR" baseline="0" dirty="0" smtClean="0"/>
              <a:t> similaires (référentiel national)</a:t>
            </a:r>
          </a:p>
        </p:txBody>
      </p:sp>
      <p:sp>
        <p:nvSpPr>
          <p:cNvPr id="4" name="Espace réservé du numéro de diapositive 3"/>
          <p:cNvSpPr>
            <a:spLocks noGrp="1"/>
          </p:cNvSpPr>
          <p:nvPr>
            <p:ph type="sldNum" sz="quarter" idx="10"/>
          </p:nvPr>
        </p:nvSpPr>
        <p:spPr/>
        <p:txBody>
          <a:bodyPr/>
          <a:lstStyle/>
          <a:p>
            <a:fld id="{8AA4B17A-2DE7-470A-901B-05E71D092734}" type="slidenum">
              <a:rPr lang="fr-FR" smtClean="0"/>
              <a:pPr/>
              <a:t>27</a:t>
            </a:fld>
            <a:endParaRPr lang="fr-FR"/>
          </a:p>
        </p:txBody>
      </p:sp>
    </p:spTree>
    <p:extLst>
      <p:ext uri="{BB962C8B-B14F-4D97-AF65-F5344CB8AC3E}">
        <p14:creationId xmlns:p14="http://schemas.microsoft.com/office/powerpoint/2010/main" val="2869002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28</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p:txBody>
      </p:sp>
    </p:spTree>
    <p:extLst>
      <p:ext uri="{BB962C8B-B14F-4D97-AF65-F5344CB8AC3E}">
        <p14:creationId xmlns:p14="http://schemas.microsoft.com/office/powerpoint/2010/main" val="1631296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29</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p:txBody>
      </p:sp>
    </p:spTree>
    <p:extLst>
      <p:ext uri="{BB962C8B-B14F-4D97-AF65-F5344CB8AC3E}">
        <p14:creationId xmlns:p14="http://schemas.microsoft.com/office/powerpoint/2010/main" val="169442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8C6CB33-460C-4C3C-AE22-7EFC5851C114}" type="slidenum">
              <a:rPr lang="fr-FR" smtClean="0"/>
              <a:pPr/>
              <a:t>3</a:t>
            </a:fld>
            <a:endParaRPr lang="fr-FR" smtClean="0"/>
          </a:p>
        </p:txBody>
      </p:sp>
      <p:sp>
        <p:nvSpPr>
          <p:cNvPr id="102403" name="Rectangle 2"/>
          <p:cNvSpPr>
            <a:spLocks noGrp="1" noRot="1" noChangeAspect="1" noChangeArrowheads="1" noTextEdit="1"/>
          </p:cNvSpPr>
          <p:nvPr>
            <p:ph type="sldImg"/>
          </p:nvPr>
        </p:nvSpPr>
        <p:spPr>
          <a:xfrm>
            <a:off x="3236913" y="509588"/>
            <a:ext cx="3400425" cy="2549525"/>
          </a:xfrm>
          <a:ln/>
        </p:spPr>
      </p:sp>
      <p:sp>
        <p:nvSpPr>
          <p:cNvPr id="102404"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348373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4</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a:p>
            <a:pPr eaLnBrk="1" hangingPunct="1"/>
            <a:endParaRPr lang="fr-FR" dirty="0" smtClean="0"/>
          </a:p>
        </p:txBody>
      </p:sp>
    </p:spTree>
    <p:extLst>
      <p:ext uri="{BB962C8B-B14F-4D97-AF65-F5344CB8AC3E}">
        <p14:creationId xmlns:p14="http://schemas.microsoft.com/office/powerpoint/2010/main" val="214606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8C6CB33-460C-4C3C-AE22-7EFC5851C114}" type="slidenum">
              <a:rPr lang="fr-FR" smtClean="0"/>
              <a:pPr/>
              <a:t>5</a:t>
            </a:fld>
            <a:endParaRPr lang="fr-FR" smtClean="0"/>
          </a:p>
        </p:txBody>
      </p:sp>
      <p:sp>
        <p:nvSpPr>
          <p:cNvPr id="102403" name="Rectangle 2"/>
          <p:cNvSpPr>
            <a:spLocks noGrp="1" noRot="1" noChangeAspect="1" noChangeArrowheads="1" noTextEdit="1"/>
          </p:cNvSpPr>
          <p:nvPr>
            <p:ph type="sldImg"/>
          </p:nvPr>
        </p:nvSpPr>
        <p:spPr>
          <a:xfrm>
            <a:off x="3236913" y="509588"/>
            <a:ext cx="3400425" cy="2549525"/>
          </a:xfrm>
          <a:ln/>
        </p:spPr>
      </p:sp>
      <p:sp>
        <p:nvSpPr>
          <p:cNvPr id="102404" name="Rectangle 3"/>
          <p:cNvSpPr>
            <a:spLocks noGrp="1" noChangeArrowheads="1"/>
          </p:cNvSpPr>
          <p:nvPr>
            <p:ph type="body" idx="1"/>
          </p:nvPr>
        </p:nvSpPr>
        <p:spPr>
          <a:noFill/>
          <a:ln/>
        </p:spPr>
        <p:txBody>
          <a:bodyPr/>
          <a:lstStyle/>
          <a:p>
            <a:pPr eaLnBrk="1" hangingPunct="1"/>
            <a:endParaRPr lang="fr-FR" smtClean="0"/>
          </a:p>
        </p:txBody>
      </p:sp>
    </p:spTree>
    <p:extLst>
      <p:ext uri="{BB962C8B-B14F-4D97-AF65-F5344CB8AC3E}">
        <p14:creationId xmlns:p14="http://schemas.microsoft.com/office/powerpoint/2010/main" val="290523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6</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a:p>
            <a:pPr eaLnBrk="1" hangingPunct="1"/>
            <a:endParaRPr lang="fr-FR" dirty="0" smtClean="0"/>
          </a:p>
        </p:txBody>
      </p:sp>
    </p:spTree>
    <p:extLst>
      <p:ext uri="{BB962C8B-B14F-4D97-AF65-F5344CB8AC3E}">
        <p14:creationId xmlns:p14="http://schemas.microsoft.com/office/powerpoint/2010/main" val="12550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7</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En résumé, nous proposons</a:t>
            </a:r>
            <a:r>
              <a:rPr lang="fr-FR" baseline="0" dirty="0" smtClean="0"/>
              <a:t> en ensemble de protocoles simples et complexes qui peuvent être adapté en fonctions des objectifs et des contraintes de chacun mais les plus utilisés sont surtout le protocole moutarde et le protocole TB</a:t>
            </a:r>
          </a:p>
          <a:p>
            <a:pPr eaLnBrk="1" hangingPunct="1"/>
            <a:endParaRPr lang="fr-FR" baseline="0" dirty="0" smtClean="0"/>
          </a:p>
        </p:txBody>
      </p:sp>
    </p:spTree>
    <p:extLst>
      <p:ext uri="{BB962C8B-B14F-4D97-AF65-F5344CB8AC3E}">
        <p14:creationId xmlns:p14="http://schemas.microsoft.com/office/powerpoint/2010/main" val="250936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8</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a:p>
            <a:pPr eaLnBrk="1" hangingPunct="1"/>
            <a:endParaRPr lang="fr-FR" dirty="0" smtClean="0"/>
          </a:p>
        </p:txBody>
      </p:sp>
    </p:spTree>
    <p:extLst>
      <p:ext uri="{BB962C8B-B14F-4D97-AF65-F5344CB8AC3E}">
        <p14:creationId xmlns:p14="http://schemas.microsoft.com/office/powerpoint/2010/main" val="26498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D21F190-7EE7-4AAB-8DE8-D9B1A5ED1A55}" type="slidenum">
              <a:rPr lang="fr-FR" smtClean="0"/>
              <a:pPr/>
              <a:t>9</a:t>
            </a:fld>
            <a:endParaRPr lang="fr-FR" smtClean="0"/>
          </a:p>
        </p:txBody>
      </p:sp>
      <p:sp>
        <p:nvSpPr>
          <p:cNvPr id="90115" name="Rectangle 2"/>
          <p:cNvSpPr>
            <a:spLocks noGrp="1" noRot="1" noChangeAspect="1" noChangeArrowheads="1" noTextEdit="1"/>
          </p:cNvSpPr>
          <p:nvPr>
            <p:ph type="sldImg"/>
          </p:nvPr>
        </p:nvSpPr>
        <p:spPr>
          <a:xfrm>
            <a:off x="3236913" y="509588"/>
            <a:ext cx="3400425" cy="2549525"/>
          </a:xfrm>
          <a:ln/>
        </p:spPr>
      </p:sp>
      <p:sp>
        <p:nvSpPr>
          <p:cNvPr id="90116" name="Rectangle 3"/>
          <p:cNvSpPr>
            <a:spLocks noGrp="1" noChangeArrowheads="1"/>
          </p:cNvSpPr>
          <p:nvPr>
            <p:ph type="body" idx="1"/>
          </p:nvPr>
        </p:nvSpPr>
        <p:spPr>
          <a:noFill/>
          <a:ln/>
        </p:spPr>
        <p:txBody>
          <a:bodyPr/>
          <a:lstStyle/>
          <a:p>
            <a:pPr eaLnBrk="1" hangingPunct="1"/>
            <a:r>
              <a:rPr lang="fr-FR" dirty="0" smtClean="0"/>
              <a:t>Une fois le protocole</a:t>
            </a:r>
            <a:r>
              <a:rPr lang="fr-FR" baseline="0" dirty="0" smtClean="0"/>
              <a:t> réalisé, les participants ont la possibilité de saisir leur données via un interface en ligne sur notre site internet. Des données sur les vers de terre (avec une identification des 4 groupes fonctionnels) mais aussi sur des données sur l’historique de la parcelle. Ces données sont directement transférées dans une base de données. </a:t>
            </a:r>
          </a:p>
          <a:p>
            <a:pPr eaLnBrk="1" hangingPunct="1"/>
            <a:r>
              <a:rPr lang="fr-FR" baseline="0" dirty="0" smtClean="0"/>
              <a:t>Ensuite, il y a une importante phase de vérification et de nettoyage des données pour après passer à la phase du traitement des données</a:t>
            </a:r>
          </a:p>
          <a:p>
            <a:pPr eaLnBrk="1" hangingPunct="1"/>
            <a:r>
              <a:rPr lang="fr-FR" baseline="0" dirty="0" smtClean="0"/>
              <a:t>Nous possédons souvent les informations sur le prélèvement mais peu d’information sur la parcelles (les pratiques ou produits utilisées) hors elle nous sont essentiels pour mieux comprendre les résultats obtenus</a:t>
            </a:r>
          </a:p>
        </p:txBody>
      </p:sp>
    </p:spTree>
    <p:extLst>
      <p:ext uri="{BB962C8B-B14F-4D97-AF65-F5344CB8AC3E}">
        <p14:creationId xmlns:p14="http://schemas.microsoft.com/office/powerpoint/2010/main" val="179535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6047" y="2348893"/>
            <a:ext cx="8568531" cy="1620771"/>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12094" y="4284716"/>
            <a:ext cx="7056438" cy="1932323"/>
          </a:xfrm>
        </p:spPr>
        <p:txBody>
          <a:bodyPr/>
          <a:lstStyle>
            <a:lvl1pPr marL="0" indent="0" algn="ctr">
              <a:buNone/>
              <a:defRPr>
                <a:solidFill>
                  <a:schemeClr val="tx1">
                    <a:tint val="75000"/>
                  </a:schemeClr>
                </a:solidFill>
              </a:defRPr>
            </a:lvl1pPr>
            <a:lvl2pPr marL="504017" indent="0" algn="ctr">
              <a:buNone/>
              <a:defRPr>
                <a:solidFill>
                  <a:schemeClr val="tx1">
                    <a:tint val="75000"/>
                  </a:schemeClr>
                </a:solidFill>
              </a:defRPr>
            </a:lvl2pPr>
            <a:lvl3pPr marL="1008035" indent="0" algn="ctr">
              <a:buNone/>
              <a:defRPr>
                <a:solidFill>
                  <a:schemeClr val="tx1">
                    <a:tint val="75000"/>
                  </a:schemeClr>
                </a:solidFill>
              </a:defRPr>
            </a:lvl3pPr>
            <a:lvl4pPr marL="1512052" indent="0" algn="ctr">
              <a:buNone/>
              <a:defRPr>
                <a:solidFill>
                  <a:schemeClr val="tx1">
                    <a:tint val="75000"/>
                  </a:schemeClr>
                </a:solidFill>
              </a:defRPr>
            </a:lvl4pPr>
            <a:lvl5pPr marL="2016069" indent="0" algn="ctr">
              <a:buNone/>
              <a:defRPr>
                <a:solidFill>
                  <a:schemeClr val="tx1">
                    <a:tint val="75000"/>
                  </a:schemeClr>
                </a:solidFill>
              </a:defRPr>
            </a:lvl5pPr>
            <a:lvl6pPr marL="2520086" indent="0" algn="ctr">
              <a:buNone/>
              <a:defRPr>
                <a:solidFill>
                  <a:schemeClr val="tx1">
                    <a:tint val="75000"/>
                  </a:schemeClr>
                </a:solidFill>
              </a:defRPr>
            </a:lvl6pPr>
            <a:lvl7pPr marL="3024104" indent="0" algn="ctr">
              <a:buNone/>
              <a:defRPr>
                <a:solidFill>
                  <a:schemeClr val="tx1">
                    <a:tint val="75000"/>
                  </a:schemeClr>
                </a:solidFill>
              </a:defRPr>
            </a:lvl7pPr>
            <a:lvl8pPr marL="3528121" indent="0" algn="ctr">
              <a:buNone/>
              <a:defRPr>
                <a:solidFill>
                  <a:schemeClr val="tx1">
                    <a:tint val="75000"/>
                  </a:schemeClr>
                </a:solidFill>
              </a:defRPr>
            </a:lvl8pPr>
            <a:lvl9pPr marL="4032138"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9126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5374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8453" y="302802"/>
            <a:ext cx="2268141" cy="6451578"/>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04031" y="302802"/>
            <a:ext cx="6636411" cy="645157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5969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6213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300" y="4858812"/>
            <a:ext cx="8568531" cy="1501751"/>
          </a:xfrm>
        </p:spPr>
        <p:txBody>
          <a:bodyPr anchor="t"/>
          <a:lstStyle>
            <a:lvl1pPr algn="l">
              <a:defRPr sz="44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96300" y="3204786"/>
            <a:ext cx="8568531" cy="1654026"/>
          </a:xfrm>
        </p:spPr>
        <p:txBody>
          <a:bodyPr anchor="b"/>
          <a:lstStyle>
            <a:lvl1pPr marL="0" indent="0">
              <a:buNone/>
              <a:defRPr sz="2200">
                <a:solidFill>
                  <a:schemeClr val="tx1">
                    <a:tint val="75000"/>
                  </a:schemeClr>
                </a:solidFill>
              </a:defRPr>
            </a:lvl1pPr>
            <a:lvl2pPr marL="504017" indent="0">
              <a:buNone/>
              <a:defRPr sz="2000">
                <a:solidFill>
                  <a:schemeClr val="tx1">
                    <a:tint val="75000"/>
                  </a:schemeClr>
                </a:solidFill>
              </a:defRPr>
            </a:lvl2pPr>
            <a:lvl3pPr marL="1008035" indent="0">
              <a:buNone/>
              <a:defRPr sz="1800">
                <a:solidFill>
                  <a:schemeClr val="tx1">
                    <a:tint val="75000"/>
                  </a:schemeClr>
                </a:solidFill>
              </a:defRPr>
            </a:lvl3pPr>
            <a:lvl4pPr marL="1512052" indent="0">
              <a:buNone/>
              <a:defRPr sz="1500">
                <a:solidFill>
                  <a:schemeClr val="tx1">
                    <a:tint val="75000"/>
                  </a:schemeClr>
                </a:solidFill>
              </a:defRPr>
            </a:lvl4pPr>
            <a:lvl5pPr marL="2016069" indent="0">
              <a:buNone/>
              <a:defRPr sz="1500">
                <a:solidFill>
                  <a:schemeClr val="tx1">
                    <a:tint val="75000"/>
                  </a:schemeClr>
                </a:solidFill>
              </a:defRPr>
            </a:lvl5pPr>
            <a:lvl6pPr marL="2520086" indent="0">
              <a:buNone/>
              <a:defRPr sz="1500">
                <a:solidFill>
                  <a:schemeClr val="tx1">
                    <a:tint val="75000"/>
                  </a:schemeClr>
                </a:solidFill>
              </a:defRPr>
            </a:lvl6pPr>
            <a:lvl7pPr marL="3024104" indent="0">
              <a:buNone/>
              <a:defRPr sz="1500">
                <a:solidFill>
                  <a:schemeClr val="tx1">
                    <a:tint val="75000"/>
                  </a:schemeClr>
                </a:solidFill>
              </a:defRPr>
            </a:lvl7pPr>
            <a:lvl8pPr marL="3528121" indent="0">
              <a:buNone/>
              <a:defRPr sz="1500">
                <a:solidFill>
                  <a:schemeClr val="tx1">
                    <a:tint val="75000"/>
                  </a:schemeClr>
                </a:solidFill>
              </a:defRPr>
            </a:lvl8pPr>
            <a:lvl9pPr marL="4032138" indent="0">
              <a:buNone/>
              <a:defRPr sz="15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031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04031" y="1764295"/>
            <a:ext cx="4452276" cy="4990084"/>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24318" y="1764295"/>
            <a:ext cx="4452276" cy="4990084"/>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7094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04031" y="1692533"/>
            <a:ext cx="4454027" cy="705367"/>
          </a:xfrm>
        </p:spPr>
        <p:txBody>
          <a:bodyPr anchor="b"/>
          <a:lstStyle>
            <a:lvl1pPr marL="0" indent="0">
              <a:buNone/>
              <a:defRPr sz="2600" b="1"/>
            </a:lvl1pPr>
            <a:lvl2pPr marL="504017" indent="0">
              <a:buNone/>
              <a:defRPr sz="2200" b="1"/>
            </a:lvl2pPr>
            <a:lvl3pPr marL="1008035" indent="0">
              <a:buNone/>
              <a:defRPr sz="2000" b="1"/>
            </a:lvl3pPr>
            <a:lvl4pPr marL="1512052" indent="0">
              <a:buNone/>
              <a:defRPr sz="1800" b="1"/>
            </a:lvl4pPr>
            <a:lvl5pPr marL="2016069" indent="0">
              <a:buNone/>
              <a:defRPr sz="1800" b="1"/>
            </a:lvl5pPr>
            <a:lvl6pPr marL="2520086" indent="0">
              <a:buNone/>
              <a:defRPr sz="1800" b="1"/>
            </a:lvl6pPr>
            <a:lvl7pPr marL="3024104" indent="0">
              <a:buNone/>
              <a:defRPr sz="1800" b="1"/>
            </a:lvl7pPr>
            <a:lvl8pPr marL="3528121" indent="0">
              <a:buNone/>
              <a:defRPr sz="1800" b="1"/>
            </a:lvl8pPr>
            <a:lvl9pPr marL="4032138" indent="0">
              <a:buNone/>
              <a:defRPr sz="18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04031" y="2397901"/>
            <a:ext cx="4454027" cy="435647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120818" y="1692533"/>
            <a:ext cx="4455776" cy="705367"/>
          </a:xfrm>
        </p:spPr>
        <p:txBody>
          <a:bodyPr anchor="b"/>
          <a:lstStyle>
            <a:lvl1pPr marL="0" indent="0">
              <a:buNone/>
              <a:defRPr sz="2600" b="1"/>
            </a:lvl1pPr>
            <a:lvl2pPr marL="504017" indent="0">
              <a:buNone/>
              <a:defRPr sz="2200" b="1"/>
            </a:lvl2pPr>
            <a:lvl3pPr marL="1008035" indent="0">
              <a:buNone/>
              <a:defRPr sz="2000" b="1"/>
            </a:lvl3pPr>
            <a:lvl4pPr marL="1512052" indent="0">
              <a:buNone/>
              <a:defRPr sz="1800" b="1"/>
            </a:lvl4pPr>
            <a:lvl5pPr marL="2016069" indent="0">
              <a:buNone/>
              <a:defRPr sz="1800" b="1"/>
            </a:lvl5pPr>
            <a:lvl6pPr marL="2520086" indent="0">
              <a:buNone/>
              <a:defRPr sz="1800" b="1"/>
            </a:lvl6pPr>
            <a:lvl7pPr marL="3024104" indent="0">
              <a:buNone/>
              <a:defRPr sz="1800" b="1"/>
            </a:lvl7pPr>
            <a:lvl8pPr marL="3528121" indent="0">
              <a:buNone/>
              <a:defRPr sz="1800" b="1"/>
            </a:lvl8pPr>
            <a:lvl9pPr marL="4032138" indent="0">
              <a:buNone/>
              <a:defRPr sz="18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120818" y="2397901"/>
            <a:ext cx="4455776" cy="435647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6605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2039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4179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032" y="301050"/>
            <a:ext cx="3316456" cy="1281214"/>
          </a:xfrm>
        </p:spPr>
        <p:txBody>
          <a:bodyPr anchor="b"/>
          <a:lstStyle>
            <a:lvl1pPr algn="l">
              <a:defRPr sz="2200" b="1"/>
            </a:lvl1pPr>
          </a:lstStyle>
          <a:p>
            <a:r>
              <a:rPr lang="fr-FR" smtClean="0"/>
              <a:t>Cliquez pour modifier le style du titre</a:t>
            </a:r>
            <a:endParaRPr lang="fr-FR"/>
          </a:p>
        </p:txBody>
      </p:sp>
      <p:sp>
        <p:nvSpPr>
          <p:cNvPr id="3" name="Espace réservé du contenu 2"/>
          <p:cNvSpPr>
            <a:spLocks noGrp="1"/>
          </p:cNvSpPr>
          <p:nvPr>
            <p:ph idx="1"/>
          </p:nvPr>
        </p:nvSpPr>
        <p:spPr>
          <a:xfrm>
            <a:off x="3941245" y="301051"/>
            <a:ext cx="5635349" cy="6453328"/>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04032" y="1582265"/>
            <a:ext cx="3316456" cy="5172114"/>
          </a:xfrm>
        </p:spPr>
        <p:txBody>
          <a:bodyPr/>
          <a:lstStyle>
            <a:lvl1pPr marL="0" indent="0">
              <a:buNone/>
              <a:defRPr sz="1500"/>
            </a:lvl1pPr>
            <a:lvl2pPr marL="504017" indent="0">
              <a:buNone/>
              <a:defRPr sz="1300"/>
            </a:lvl2pPr>
            <a:lvl3pPr marL="1008035" indent="0">
              <a:buNone/>
              <a:defRPr sz="1100"/>
            </a:lvl3pPr>
            <a:lvl4pPr marL="1512052" indent="0">
              <a:buNone/>
              <a:defRPr sz="1000"/>
            </a:lvl4pPr>
            <a:lvl5pPr marL="2016069" indent="0">
              <a:buNone/>
              <a:defRPr sz="1000"/>
            </a:lvl5pPr>
            <a:lvl6pPr marL="2520086" indent="0">
              <a:buNone/>
              <a:defRPr sz="1000"/>
            </a:lvl6pPr>
            <a:lvl7pPr marL="3024104" indent="0">
              <a:buNone/>
              <a:defRPr sz="1000"/>
            </a:lvl7pPr>
            <a:lvl8pPr marL="3528121" indent="0">
              <a:buNone/>
              <a:defRPr sz="1000"/>
            </a:lvl8pPr>
            <a:lvl9pPr marL="4032138"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5014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5873" y="5292884"/>
            <a:ext cx="6048375" cy="624855"/>
          </a:xfrm>
        </p:spPr>
        <p:txBody>
          <a:bodyPr anchor="b"/>
          <a:lstStyle>
            <a:lvl1pPr algn="l">
              <a:defRPr sz="22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975873" y="675613"/>
            <a:ext cx="6048375" cy="4536758"/>
          </a:xfrm>
        </p:spPr>
        <p:txBody>
          <a:bodyPr/>
          <a:lstStyle>
            <a:lvl1pPr marL="0" indent="0">
              <a:buNone/>
              <a:defRPr sz="3500"/>
            </a:lvl1pPr>
            <a:lvl2pPr marL="504017" indent="0">
              <a:buNone/>
              <a:defRPr sz="3100"/>
            </a:lvl2pPr>
            <a:lvl3pPr marL="1008035" indent="0">
              <a:buNone/>
              <a:defRPr sz="2600"/>
            </a:lvl3pPr>
            <a:lvl4pPr marL="1512052" indent="0">
              <a:buNone/>
              <a:defRPr sz="2200"/>
            </a:lvl4pPr>
            <a:lvl5pPr marL="2016069" indent="0">
              <a:buNone/>
              <a:defRPr sz="2200"/>
            </a:lvl5pPr>
            <a:lvl6pPr marL="2520086" indent="0">
              <a:buNone/>
              <a:defRPr sz="2200"/>
            </a:lvl6pPr>
            <a:lvl7pPr marL="3024104" indent="0">
              <a:buNone/>
              <a:defRPr sz="2200"/>
            </a:lvl7pPr>
            <a:lvl8pPr marL="3528121" indent="0">
              <a:buNone/>
              <a:defRPr sz="2200"/>
            </a:lvl8pPr>
            <a:lvl9pPr marL="4032138" indent="0">
              <a:buNone/>
              <a:defRPr sz="2200"/>
            </a:lvl9pPr>
          </a:lstStyle>
          <a:p>
            <a:endParaRPr lang="fr-FR"/>
          </a:p>
        </p:txBody>
      </p:sp>
      <p:sp>
        <p:nvSpPr>
          <p:cNvPr id="4" name="Espace réservé du texte 3"/>
          <p:cNvSpPr>
            <a:spLocks noGrp="1"/>
          </p:cNvSpPr>
          <p:nvPr>
            <p:ph type="body" sz="half" idx="2"/>
          </p:nvPr>
        </p:nvSpPr>
        <p:spPr>
          <a:xfrm>
            <a:off x="1975873" y="5917739"/>
            <a:ext cx="6048375" cy="887398"/>
          </a:xfrm>
        </p:spPr>
        <p:txBody>
          <a:bodyPr/>
          <a:lstStyle>
            <a:lvl1pPr marL="0" indent="0">
              <a:buNone/>
              <a:defRPr sz="1500"/>
            </a:lvl1pPr>
            <a:lvl2pPr marL="504017" indent="0">
              <a:buNone/>
              <a:defRPr sz="1300"/>
            </a:lvl2pPr>
            <a:lvl3pPr marL="1008035" indent="0">
              <a:buNone/>
              <a:defRPr sz="1100"/>
            </a:lvl3pPr>
            <a:lvl4pPr marL="1512052" indent="0">
              <a:buNone/>
              <a:defRPr sz="1000"/>
            </a:lvl4pPr>
            <a:lvl5pPr marL="2016069" indent="0">
              <a:buNone/>
              <a:defRPr sz="1000"/>
            </a:lvl5pPr>
            <a:lvl6pPr marL="2520086" indent="0">
              <a:buNone/>
              <a:defRPr sz="1000"/>
            </a:lvl6pPr>
            <a:lvl7pPr marL="3024104" indent="0">
              <a:buNone/>
              <a:defRPr sz="1000"/>
            </a:lvl7pPr>
            <a:lvl8pPr marL="3528121" indent="0">
              <a:buNone/>
              <a:defRPr sz="1000"/>
            </a:lvl8pPr>
            <a:lvl9pPr marL="4032138"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3615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04031" y="302801"/>
            <a:ext cx="9072563" cy="1260211"/>
          </a:xfrm>
          <a:prstGeom prst="rect">
            <a:avLst/>
          </a:prstGeom>
        </p:spPr>
        <p:txBody>
          <a:bodyPr vert="horz" lIns="100803" tIns="50402" rIns="100803" bIns="50402"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04031" y="1764295"/>
            <a:ext cx="9072563" cy="4990084"/>
          </a:xfrm>
          <a:prstGeom prst="rect">
            <a:avLst/>
          </a:prstGeom>
        </p:spPr>
        <p:txBody>
          <a:bodyPr vert="horz" lIns="100803" tIns="50402" rIns="100803" bIns="50402"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04031" y="7008171"/>
            <a:ext cx="2352146" cy="402567"/>
          </a:xfrm>
          <a:prstGeom prst="rect">
            <a:avLst/>
          </a:prstGeom>
        </p:spPr>
        <p:txBody>
          <a:bodyPr vert="horz" lIns="100803" tIns="50402" rIns="100803" bIns="50402" rtlCol="0" anchor="ctr"/>
          <a:lstStyle>
            <a:lvl1pPr algn="l">
              <a:defRPr sz="1300">
                <a:solidFill>
                  <a:schemeClr val="tx1">
                    <a:tint val="75000"/>
                  </a:schemeClr>
                </a:solidFill>
              </a:defRPr>
            </a:lvl1pPr>
          </a:lstStyle>
          <a:p>
            <a:fld id="{73086666-7DB9-463F-9FF2-E5D0487AF143}" type="datetimeFigureOut">
              <a:rPr lang="fr-FR" smtClean="0">
                <a:solidFill>
                  <a:prstClr val="black">
                    <a:tint val="75000"/>
                  </a:prstClr>
                </a:solidFill>
              </a:rPr>
              <a:pPr/>
              <a:t>12/05/2016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444214" y="7008171"/>
            <a:ext cx="3192198" cy="402567"/>
          </a:xfrm>
          <a:prstGeom prst="rect">
            <a:avLst/>
          </a:prstGeom>
        </p:spPr>
        <p:txBody>
          <a:bodyPr vert="horz" lIns="100803" tIns="50402" rIns="100803" bIns="50402" rtlCol="0" anchor="ctr"/>
          <a:lstStyle>
            <a:lvl1pPr algn="ctr">
              <a:defRPr sz="13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7224448" y="7008171"/>
            <a:ext cx="2352146" cy="402567"/>
          </a:xfrm>
          <a:prstGeom prst="rect">
            <a:avLst/>
          </a:prstGeom>
        </p:spPr>
        <p:txBody>
          <a:bodyPr vert="horz" lIns="100803" tIns="50402" rIns="100803" bIns="50402" rtlCol="0" anchor="ctr"/>
          <a:lstStyle>
            <a:lvl1pPr algn="r">
              <a:defRPr sz="1300">
                <a:solidFill>
                  <a:schemeClr val="tx1">
                    <a:tint val="75000"/>
                  </a:schemeClr>
                </a:solidFill>
              </a:defRPr>
            </a:lvl1pPr>
          </a:lstStyle>
          <a:p>
            <a:fld id="{A05F5EEC-206D-4E01-8E36-E0A124E07601}" type="slidenum">
              <a:rPr lang="fr-FR" smtClean="0">
                <a:solidFill>
                  <a:prstClr val="black">
                    <a:tint val="75000"/>
                  </a:prstClr>
                </a:solidFill>
              </a:rPr>
              <a:pPr/>
              <a:t>‹N°›</a:t>
            </a:fld>
            <a:endParaRPr lang="fr-FR">
              <a:solidFill>
                <a:prstClr val="black">
                  <a:tint val="75000"/>
                </a:prstClr>
              </a:solidFill>
            </a:endParaRPr>
          </a:p>
        </p:txBody>
      </p:sp>
      <p:grpSp>
        <p:nvGrpSpPr>
          <p:cNvPr id="7" name="Groupe 17"/>
          <p:cNvGrpSpPr>
            <a:grpSpLocks/>
          </p:cNvGrpSpPr>
          <p:nvPr userDrawn="1"/>
        </p:nvGrpSpPr>
        <p:grpSpPr bwMode="auto">
          <a:xfrm>
            <a:off x="-73025" y="-36513"/>
            <a:ext cx="10153650" cy="1512888"/>
            <a:chOff x="-72256" y="-108595"/>
            <a:chExt cx="10152881" cy="1513469"/>
          </a:xfrm>
        </p:grpSpPr>
        <p:sp>
          <p:nvSpPr>
            <p:cNvPr id="8" name="Rectangle 7"/>
            <p:cNvSpPr/>
            <p:nvPr userDrawn="1"/>
          </p:nvSpPr>
          <p:spPr bwMode="auto">
            <a:xfrm>
              <a:off x="-72256" y="-108595"/>
              <a:ext cx="10152881" cy="1513469"/>
            </a:xfrm>
            <a:prstGeom prst="rect">
              <a:avLst/>
            </a:prstGeom>
            <a:gradFill flip="none" rotWithShape="1">
              <a:gsLst>
                <a:gs pos="22000">
                  <a:srgbClr val="AC0000"/>
                </a:gs>
                <a:gs pos="64000">
                  <a:srgbClr val="A31C22">
                    <a:alpha val="79000"/>
                  </a:srgbClr>
                </a:gs>
                <a:gs pos="72000">
                  <a:srgbClr val="A31C22">
                    <a:alpha val="49000"/>
                  </a:srgbClr>
                </a:gs>
                <a:gs pos="85000">
                  <a:schemeClr val="bg1">
                    <a:alpha val="24000"/>
                  </a:schemeClr>
                </a:gs>
              </a:gsLst>
              <a:lin ang="0" scaled="1"/>
              <a:tileRect/>
            </a:gradFill>
            <a:ln w="9525" cap="flat" cmpd="sng" algn="ctr">
              <a:noFill/>
              <a:prstDash val="solid"/>
              <a:round/>
              <a:headEnd type="none" w="med" len="med"/>
              <a:tailEnd type="none" w="med" len="med"/>
            </a:ln>
            <a:effectLst/>
          </p:spPr>
          <p:txBody>
            <a:bodyPr/>
            <a:lstStyle/>
            <a:p>
              <a:pPr eaLnBrk="0" hangingPunct="0">
                <a:defRPr/>
              </a:pPr>
              <a:endParaRPr lang="fr-FR" sz="2400">
                <a:latin typeface="Arial" charset="0"/>
                <a:ea typeface="ヒラギノ角ゴ Pro W3" pitchFamily="84" charset="-128"/>
                <a:cs typeface="+mn-cs"/>
              </a:endParaRPr>
            </a:p>
          </p:txBody>
        </p:sp>
        <p:pic>
          <p:nvPicPr>
            <p:cNvPr id="9" name="Imag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8616" y="751631"/>
              <a:ext cx="3008726" cy="59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9"/>
            <p:cNvCxnSpPr/>
            <p:nvPr userDrawn="1"/>
          </p:nvCxnSpPr>
          <p:spPr>
            <a:xfrm>
              <a:off x="-72256" y="1346113"/>
              <a:ext cx="10152881" cy="0"/>
            </a:xfrm>
            <a:prstGeom prst="line">
              <a:avLst/>
            </a:prstGeom>
            <a:ln w="22225">
              <a:solidFill>
                <a:srgbClr val="F5970F"/>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278" descr="D:\home\jscimia\mes documents\ECOBIO\COM\Banque d'images\logos\logo opvt fd transparent.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712720" y="30350"/>
              <a:ext cx="934486" cy="39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80" descr="D:\home\jscimia\mes documents\ECOBIO\COM\Banque d'images\logos\logo_ECOBIO2.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288784" y="352739"/>
              <a:ext cx="672363" cy="51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1"/>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92640" y="339568"/>
              <a:ext cx="1307609" cy="9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79" descr="D:\home\jscimia\mes documents\ECOBIO\COM\Banque d'images\logos\rc3a9gion_bretagne_logo-svg.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432800" y="868217"/>
              <a:ext cx="385919" cy="3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51998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008035" rtl="0" eaLnBrk="1" latinLnBrk="0" hangingPunct="1">
        <a:spcBef>
          <a:spcPct val="0"/>
        </a:spcBef>
        <a:buNone/>
        <a:defRPr sz="4900" kern="1200">
          <a:solidFill>
            <a:schemeClr val="tx1"/>
          </a:solidFill>
          <a:latin typeface="+mj-lt"/>
          <a:ea typeface="+mj-ea"/>
          <a:cs typeface="+mj-cs"/>
        </a:defRPr>
      </a:lvl1pPr>
    </p:titleStyle>
    <p:bodyStyle>
      <a:lvl1pPr marL="378013" indent="-378013" algn="l" defTabSz="1008035"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9028" indent="-315011" algn="l" defTabSz="100803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60043" indent="-252009" algn="l" defTabSz="100803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406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8078"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2095"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6112"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80130"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4147" indent="-252009" algn="l" defTabSz="100803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1008035" rtl="0" eaLnBrk="1" latinLnBrk="0" hangingPunct="1">
        <a:defRPr sz="2000" kern="1200">
          <a:solidFill>
            <a:schemeClr val="tx1"/>
          </a:solidFill>
          <a:latin typeface="+mn-lt"/>
          <a:ea typeface="+mn-ea"/>
          <a:cs typeface="+mn-cs"/>
        </a:defRPr>
      </a:lvl1pPr>
      <a:lvl2pPr marL="504017" algn="l" defTabSz="1008035" rtl="0" eaLnBrk="1" latinLnBrk="0" hangingPunct="1">
        <a:defRPr sz="2000" kern="1200">
          <a:solidFill>
            <a:schemeClr val="tx1"/>
          </a:solidFill>
          <a:latin typeface="+mn-lt"/>
          <a:ea typeface="+mn-ea"/>
          <a:cs typeface="+mn-cs"/>
        </a:defRPr>
      </a:lvl2pPr>
      <a:lvl3pPr marL="1008035" algn="l" defTabSz="1008035" rtl="0" eaLnBrk="1" latinLnBrk="0" hangingPunct="1">
        <a:defRPr sz="2000" kern="1200">
          <a:solidFill>
            <a:schemeClr val="tx1"/>
          </a:solidFill>
          <a:latin typeface="+mn-lt"/>
          <a:ea typeface="+mn-ea"/>
          <a:cs typeface="+mn-cs"/>
        </a:defRPr>
      </a:lvl3pPr>
      <a:lvl4pPr marL="1512052" algn="l" defTabSz="1008035" rtl="0" eaLnBrk="1" latinLnBrk="0" hangingPunct="1">
        <a:defRPr sz="2000" kern="1200">
          <a:solidFill>
            <a:schemeClr val="tx1"/>
          </a:solidFill>
          <a:latin typeface="+mn-lt"/>
          <a:ea typeface="+mn-ea"/>
          <a:cs typeface="+mn-cs"/>
        </a:defRPr>
      </a:lvl4pPr>
      <a:lvl5pPr marL="2016069" algn="l" defTabSz="1008035" rtl="0" eaLnBrk="1" latinLnBrk="0" hangingPunct="1">
        <a:defRPr sz="2000" kern="1200">
          <a:solidFill>
            <a:schemeClr val="tx1"/>
          </a:solidFill>
          <a:latin typeface="+mn-lt"/>
          <a:ea typeface="+mn-ea"/>
          <a:cs typeface="+mn-cs"/>
        </a:defRPr>
      </a:lvl5pPr>
      <a:lvl6pPr marL="2520086" algn="l" defTabSz="1008035" rtl="0" eaLnBrk="1" latinLnBrk="0" hangingPunct="1">
        <a:defRPr sz="2000" kern="1200">
          <a:solidFill>
            <a:schemeClr val="tx1"/>
          </a:solidFill>
          <a:latin typeface="+mn-lt"/>
          <a:ea typeface="+mn-ea"/>
          <a:cs typeface="+mn-cs"/>
        </a:defRPr>
      </a:lvl6pPr>
      <a:lvl7pPr marL="3024104" algn="l" defTabSz="1008035" rtl="0" eaLnBrk="1" latinLnBrk="0" hangingPunct="1">
        <a:defRPr sz="2000" kern="1200">
          <a:solidFill>
            <a:schemeClr val="tx1"/>
          </a:solidFill>
          <a:latin typeface="+mn-lt"/>
          <a:ea typeface="+mn-ea"/>
          <a:cs typeface="+mn-cs"/>
        </a:defRPr>
      </a:lvl7pPr>
      <a:lvl8pPr marL="3528121" algn="l" defTabSz="1008035" rtl="0" eaLnBrk="1" latinLnBrk="0" hangingPunct="1">
        <a:defRPr sz="2000" kern="1200">
          <a:solidFill>
            <a:schemeClr val="tx1"/>
          </a:solidFill>
          <a:latin typeface="+mn-lt"/>
          <a:ea typeface="+mn-ea"/>
          <a:cs typeface="+mn-cs"/>
        </a:defRPr>
      </a:lvl8pPr>
      <a:lvl9pPr marL="4032138" algn="l" defTabSz="1008035"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jpeg"/><Relationship Id="rId3" Type="http://schemas.openxmlformats.org/officeDocument/2006/relationships/image" Target="../media/image6.jpeg"/><Relationship Id="rId7" Type="http://schemas.openxmlformats.org/officeDocument/2006/relationships/image" Target="../media/image9.jpe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1.png"/><Relationship Id="rId5" Type="http://schemas.openxmlformats.org/officeDocument/2006/relationships/image" Target="../media/image7.emf"/><Relationship Id="rId10"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tmp"/></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17.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gif"/></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9.tmp"/><Relationship Id="rId7" Type="http://schemas.openxmlformats.org/officeDocument/2006/relationships/image" Target="../media/image67.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0.tm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67.gif"/><Relationship Id="rId4" Type="http://schemas.openxmlformats.org/officeDocument/2006/relationships/image" Target="../media/image72.pn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10.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tmp"/></Relationships>
</file>

<file path=ppt/slides/_rels/slide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ome\jscimia\bureau\photos Hoël\Tete de NC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6521"/>
            <a:ext cx="10652126" cy="759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8" y="1"/>
            <a:ext cx="10152634" cy="7597857"/>
          </a:xfrm>
          <a:prstGeom prst="rect">
            <a:avLst/>
          </a:prstGeom>
          <a:solidFill>
            <a:schemeClr val="bg1">
              <a:alpha val="8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p>
            <a:pPr algn="ctr">
              <a:defRPr/>
            </a:pPr>
            <a:endParaRPr lang="fr-FR"/>
          </a:p>
        </p:txBody>
      </p:sp>
      <p:pic>
        <p:nvPicPr>
          <p:cNvPr id="2059"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152" y="292526"/>
            <a:ext cx="1996813" cy="143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3333429" y="6295044"/>
            <a:ext cx="3461334" cy="42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29" tIns="44164" rIns="88329" bIns="44164">
            <a:spAutoFit/>
          </a:bodyPr>
          <a:lstStyle>
            <a:defPPr>
              <a:defRPr lang="fr-FR"/>
            </a:defPPr>
            <a:lvl1pPr algn="ctr" rtl="0" eaLnBrk="0" fontAlgn="base" hangingPunct="0">
              <a:lnSpc>
                <a:spcPct val="120000"/>
              </a:lnSpc>
              <a:spcBef>
                <a:spcPct val="0"/>
              </a:spcBef>
              <a:spcAft>
                <a:spcPct val="0"/>
              </a:spcAft>
              <a:defRPr kern="1200">
                <a:solidFill>
                  <a:schemeClr val="tx1"/>
                </a:solidFill>
                <a:latin typeface="Comic Sans MS" pitchFamily="66" charset="0"/>
                <a:ea typeface="+mn-ea"/>
                <a:cs typeface="+mn-cs"/>
              </a:defRPr>
            </a:lvl1pPr>
            <a:lvl2pPr marL="457200" algn="ctr" rtl="0" eaLnBrk="0" fontAlgn="base" hangingPunct="0">
              <a:lnSpc>
                <a:spcPct val="120000"/>
              </a:lnSpc>
              <a:spcBef>
                <a:spcPct val="0"/>
              </a:spcBef>
              <a:spcAft>
                <a:spcPct val="0"/>
              </a:spcAft>
              <a:defRPr kern="1200">
                <a:solidFill>
                  <a:schemeClr val="tx1"/>
                </a:solidFill>
                <a:latin typeface="Comic Sans MS" pitchFamily="66" charset="0"/>
                <a:ea typeface="+mn-ea"/>
                <a:cs typeface="+mn-cs"/>
              </a:defRPr>
            </a:lvl2pPr>
            <a:lvl3pPr marL="914400" algn="ctr" rtl="0" eaLnBrk="0" fontAlgn="base" hangingPunct="0">
              <a:lnSpc>
                <a:spcPct val="120000"/>
              </a:lnSpc>
              <a:spcBef>
                <a:spcPct val="0"/>
              </a:spcBef>
              <a:spcAft>
                <a:spcPct val="0"/>
              </a:spcAft>
              <a:defRPr kern="1200">
                <a:solidFill>
                  <a:schemeClr val="tx1"/>
                </a:solidFill>
                <a:latin typeface="Comic Sans MS" pitchFamily="66" charset="0"/>
                <a:ea typeface="+mn-ea"/>
                <a:cs typeface="+mn-cs"/>
              </a:defRPr>
            </a:lvl3pPr>
            <a:lvl4pPr marL="1371600" algn="ctr" rtl="0" eaLnBrk="0" fontAlgn="base" hangingPunct="0">
              <a:lnSpc>
                <a:spcPct val="120000"/>
              </a:lnSpc>
              <a:spcBef>
                <a:spcPct val="0"/>
              </a:spcBef>
              <a:spcAft>
                <a:spcPct val="0"/>
              </a:spcAft>
              <a:defRPr kern="1200">
                <a:solidFill>
                  <a:schemeClr val="tx1"/>
                </a:solidFill>
                <a:latin typeface="Comic Sans MS" pitchFamily="66" charset="0"/>
                <a:ea typeface="+mn-ea"/>
                <a:cs typeface="+mn-cs"/>
              </a:defRPr>
            </a:lvl4pPr>
            <a:lvl5pPr marL="1828800" algn="ctr" rtl="0" eaLnBrk="0" fontAlgn="base" hangingPunct="0">
              <a:lnSpc>
                <a:spcPct val="120000"/>
              </a:lnSpc>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a:lstStyle>
          <a:p>
            <a:r>
              <a:rPr lang="fr-FR" sz="1800" b="1" dirty="0">
                <a:solidFill>
                  <a:srgbClr val="C00000"/>
                </a:solidFill>
                <a:latin typeface="Candara" panose="020E0502030303020204" pitchFamily="34" charset="0"/>
              </a:rPr>
              <a:t>https://ecobiosoil.univ-rennes1.fr/</a:t>
            </a:r>
          </a:p>
        </p:txBody>
      </p:sp>
      <p:sp>
        <p:nvSpPr>
          <p:cNvPr id="17" name="Text Box 26"/>
          <p:cNvSpPr txBox="1">
            <a:spLocks noChangeArrowheads="1"/>
          </p:cNvSpPr>
          <p:nvPr/>
        </p:nvSpPr>
        <p:spPr bwMode="auto">
          <a:xfrm>
            <a:off x="1799952" y="2749860"/>
            <a:ext cx="9393146" cy="35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100786" tIns="50392" rIns="100786" bIns="50392">
            <a:spAutoFit/>
          </a:bodyPr>
          <a:lstStyle>
            <a:lvl1pPr eaLnBrk="0" hangingPunct="0">
              <a:defRPr sz="2400">
                <a:solidFill>
                  <a:schemeClr val="tx1"/>
                </a:solidFill>
                <a:latin typeface="Arial Unicode MS" pitchFamily="34" charset="-128"/>
                <a:cs typeface="Times New Roman" pitchFamily="18" charset="0"/>
              </a:defRPr>
            </a:lvl1pPr>
            <a:lvl2pPr marL="742950" indent="-285750" eaLnBrk="0" hangingPunct="0">
              <a:defRPr sz="2400">
                <a:solidFill>
                  <a:schemeClr val="tx1"/>
                </a:solidFill>
                <a:latin typeface="Arial Unicode MS" pitchFamily="34" charset="-128"/>
                <a:cs typeface="Times New Roman" pitchFamily="18" charset="0"/>
              </a:defRPr>
            </a:lvl2pPr>
            <a:lvl3pPr marL="1143000" indent="-228600" eaLnBrk="0" hangingPunct="0">
              <a:defRPr sz="2400">
                <a:solidFill>
                  <a:schemeClr val="tx1"/>
                </a:solidFill>
                <a:latin typeface="Arial Unicode MS" pitchFamily="34" charset="-128"/>
                <a:cs typeface="Times New Roman" pitchFamily="18" charset="0"/>
              </a:defRPr>
            </a:lvl3pPr>
            <a:lvl4pPr marL="1600200" indent="-228600" eaLnBrk="0" hangingPunct="0">
              <a:defRPr sz="2400">
                <a:solidFill>
                  <a:schemeClr val="tx1"/>
                </a:solidFill>
                <a:latin typeface="Arial Unicode MS" pitchFamily="34" charset="-128"/>
                <a:cs typeface="Times New Roman" pitchFamily="18" charset="0"/>
              </a:defRPr>
            </a:lvl4pPr>
            <a:lvl5pPr marL="2057400" indent="-228600" eaLnBrk="0" hangingPunct="0">
              <a:defRPr sz="2400">
                <a:solidFill>
                  <a:schemeClr val="tx1"/>
                </a:solidFill>
                <a:latin typeface="Arial Unicode MS" pitchFamily="34" charset="-128"/>
                <a:cs typeface="Times New Roman" pitchFamily="18" charset="0"/>
              </a:defRPr>
            </a:lvl5pPr>
            <a:lvl6pPr marL="25146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6pPr>
            <a:lvl7pPr marL="29718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7pPr>
            <a:lvl8pPr marL="34290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8pPr>
            <a:lvl9pPr marL="38862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9pPr>
          </a:lstStyle>
          <a:p>
            <a:pPr eaLnBrk="1" hangingPunct="1"/>
            <a:r>
              <a:rPr lang="fr-FR" sz="5400" b="1" dirty="0">
                <a:solidFill>
                  <a:srgbClr val="EC8C00"/>
                </a:solidFill>
                <a:latin typeface="Candara" panose="020E0502030303020204" pitchFamily="34" charset="0"/>
              </a:rPr>
              <a:t>O</a:t>
            </a:r>
            <a:r>
              <a:rPr lang="fr-FR" sz="2000" b="1" dirty="0">
                <a:latin typeface="Candara" panose="020E0502030303020204" pitchFamily="34" charset="0"/>
              </a:rPr>
              <a:t>bservatoire</a:t>
            </a:r>
            <a:r>
              <a:rPr lang="fr-FR" sz="2800" b="1" dirty="0">
                <a:solidFill>
                  <a:srgbClr val="990099"/>
                </a:solidFill>
                <a:latin typeface="Candara" panose="020E0502030303020204" pitchFamily="34" charset="0"/>
              </a:rPr>
              <a:t> </a:t>
            </a:r>
            <a:endParaRPr lang="fr-FR" b="1" dirty="0">
              <a:solidFill>
                <a:srgbClr val="990099"/>
              </a:solidFill>
              <a:latin typeface="Candara" panose="020E0502030303020204" pitchFamily="34" charset="0"/>
            </a:endParaRPr>
          </a:p>
          <a:p>
            <a:pPr eaLnBrk="1" hangingPunct="1"/>
            <a:r>
              <a:rPr lang="fr-FR" sz="1400" b="1" dirty="0">
                <a:solidFill>
                  <a:srgbClr val="990099"/>
                </a:solidFill>
                <a:latin typeface="Candara" panose="020E0502030303020204" pitchFamily="34" charset="0"/>
              </a:rPr>
              <a:t>	        </a:t>
            </a:r>
            <a:r>
              <a:rPr lang="fr-FR" sz="5400" b="1" dirty="0">
                <a:solidFill>
                  <a:srgbClr val="EC8C00"/>
                </a:solidFill>
                <a:latin typeface="Candara" panose="020E0502030303020204" pitchFamily="34" charset="0"/>
              </a:rPr>
              <a:t>P</a:t>
            </a:r>
            <a:r>
              <a:rPr lang="fr-FR" sz="2000" b="1" dirty="0">
                <a:latin typeface="Candara" panose="020E0502030303020204" pitchFamily="34" charset="0"/>
              </a:rPr>
              <a:t>articipatif</a:t>
            </a:r>
            <a:r>
              <a:rPr lang="fr-FR" sz="1400" b="1" dirty="0" smtClean="0">
                <a:latin typeface="Candara" panose="020E0502030303020204" pitchFamily="34" charset="0"/>
              </a:rPr>
              <a:t> </a:t>
            </a:r>
            <a:endParaRPr lang="fr-FR" sz="1400" b="1" dirty="0">
              <a:latin typeface="Candara" panose="020E0502030303020204" pitchFamily="34" charset="0"/>
            </a:endParaRPr>
          </a:p>
          <a:p>
            <a:pPr eaLnBrk="1" hangingPunct="1"/>
            <a:r>
              <a:rPr lang="fr-FR" sz="1400" b="1" dirty="0" smtClean="0">
                <a:solidFill>
                  <a:srgbClr val="990099"/>
                </a:solidFill>
                <a:latin typeface="Candara" panose="020E0502030303020204" pitchFamily="34" charset="0"/>
              </a:rPr>
              <a:t>    	</a:t>
            </a:r>
            <a:r>
              <a:rPr lang="fr-FR" sz="1400" b="1" dirty="0">
                <a:solidFill>
                  <a:srgbClr val="990099"/>
                </a:solidFill>
                <a:latin typeface="Candara" panose="020E0502030303020204" pitchFamily="34" charset="0"/>
              </a:rPr>
              <a:t>	</a:t>
            </a:r>
            <a:r>
              <a:rPr lang="fr-FR" sz="2000" b="1" dirty="0" smtClean="0">
                <a:solidFill>
                  <a:srgbClr val="990099"/>
                </a:solidFill>
                <a:latin typeface="Candara" panose="020E0502030303020204" pitchFamily="34" charset="0"/>
              </a:rPr>
              <a:t>         </a:t>
            </a:r>
            <a:r>
              <a:rPr lang="fr-FR" sz="2000" b="1" dirty="0">
                <a:latin typeface="Candara" panose="020E0502030303020204" pitchFamily="34" charset="0"/>
              </a:rPr>
              <a:t>des </a:t>
            </a:r>
            <a:r>
              <a:rPr lang="fr-FR" sz="2000" b="1" dirty="0">
                <a:solidFill>
                  <a:schemeClr val="accent6"/>
                </a:solidFill>
                <a:latin typeface="Candara" panose="020E0502030303020204" pitchFamily="34" charset="0"/>
              </a:rPr>
              <a:t> </a:t>
            </a:r>
            <a:r>
              <a:rPr lang="fr-FR" sz="5400" b="1" dirty="0">
                <a:solidFill>
                  <a:srgbClr val="EC8C00"/>
                </a:solidFill>
                <a:latin typeface="Candara" panose="020E0502030303020204" pitchFamily="34" charset="0"/>
              </a:rPr>
              <a:t>V</a:t>
            </a:r>
            <a:r>
              <a:rPr lang="fr-FR" sz="2000" b="1" dirty="0">
                <a:latin typeface="Candara" panose="020E0502030303020204" pitchFamily="34" charset="0"/>
              </a:rPr>
              <a:t>ers</a:t>
            </a:r>
            <a:r>
              <a:rPr lang="fr-FR" sz="1800" b="1" dirty="0">
                <a:solidFill>
                  <a:srgbClr val="990099"/>
                </a:solidFill>
                <a:latin typeface="Candara" panose="020E0502030303020204" pitchFamily="34" charset="0"/>
              </a:rPr>
              <a:t> </a:t>
            </a:r>
            <a:br>
              <a:rPr lang="fr-FR" sz="1800" b="1" dirty="0">
                <a:solidFill>
                  <a:srgbClr val="990099"/>
                </a:solidFill>
                <a:latin typeface="Candara" panose="020E0502030303020204" pitchFamily="34" charset="0"/>
              </a:rPr>
            </a:br>
            <a:r>
              <a:rPr lang="fr-FR" sz="1800" b="1" dirty="0">
                <a:solidFill>
                  <a:srgbClr val="990099"/>
                </a:solidFill>
                <a:latin typeface="Candara" panose="020E0502030303020204" pitchFamily="34" charset="0"/>
              </a:rPr>
              <a:t>                                                      </a:t>
            </a:r>
            <a:r>
              <a:rPr lang="fr-FR" sz="1800" b="1" dirty="0" smtClean="0">
                <a:solidFill>
                  <a:srgbClr val="990099"/>
                </a:solidFill>
                <a:latin typeface="Candara" panose="020E0502030303020204" pitchFamily="34" charset="0"/>
              </a:rPr>
              <a:t>                        </a:t>
            </a:r>
            <a:r>
              <a:rPr lang="fr-FR" sz="2000" b="1" dirty="0" smtClean="0">
                <a:latin typeface="Candara" panose="020E0502030303020204" pitchFamily="34" charset="0"/>
              </a:rPr>
              <a:t>de</a:t>
            </a:r>
            <a:r>
              <a:rPr lang="fr-FR" sz="1800" b="1" dirty="0" smtClean="0">
                <a:solidFill>
                  <a:schemeClr val="accent6"/>
                </a:solidFill>
                <a:latin typeface="Candara" panose="020E0502030303020204" pitchFamily="34" charset="0"/>
              </a:rPr>
              <a:t>  </a:t>
            </a:r>
            <a:r>
              <a:rPr lang="fr-FR" sz="5400" b="1" dirty="0">
                <a:solidFill>
                  <a:srgbClr val="EC8C00"/>
                </a:solidFill>
                <a:latin typeface="Candara" panose="020E0502030303020204" pitchFamily="34" charset="0"/>
              </a:rPr>
              <a:t>T</a:t>
            </a:r>
            <a:r>
              <a:rPr lang="fr-FR" sz="2000" b="1" dirty="0">
                <a:latin typeface="Candara" panose="020E0502030303020204" pitchFamily="34" charset="0"/>
              </a:rPr>
              <a:t>erre</a:t>
            </a:r>
            <a:endParaRPr lang="fr-FR" sz="1800" b="1" dirty="0">
              <a:latin typeface="Candara" panose="020E0502030303020204" pitchFamily="34" charset="0"/>
            </a:endParaRPr>
          </a:p>
        </p:txBody>
      </p:sp>
      <p:pic>
        <p:nvPicPr>
          <p:cNvPr id="20"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619" y="4771095"/>
            <a:ext cx="2872795" cy="1795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9" descr="DSC06236.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45734">
            <a:off x="222082" y="404857"/>
            <a:ext cx="2000599" cy="1500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descr="C:\Users\Natacha\Desktop\caliginosa_adult_09.jpg"/>
          <p:cNvPicPr>
            <a:picLocks noChangeAspect="1" noChangeArrowheads="1"/>
          </p:cNvPicPr>
          <p:nvPr/>
        </p:nvPicPr>
        <p:blipFill>
          <a:blip r:embed="rId7" cstate="print">
            <a:extLst>
              <a:ext uri="{28A0092B-C50C-407E-A947-70E740481C1C}">
                <a14:useLocalDpi xmlns:a14="http://schemas.microsoft.com/office/drawing/2010/main" val="0"/>
              </a:ext>
            </a:extLst>
          </a:blip>
          <a:srcRect l="10008" t="10030" r="27786" b="16136"/>
          <a:stretch>
            <a:fillRect/>
          </a:stretch>
        </p:blipFill>
        <p:spPr bwMode="auto">
          <a:xfrm rot="21320381">
            <a:off x="725984" y="4522216"/>
            <a:ext cx="2147935" cy="1226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78" descr="D:\home\jscimia\mes documents\ECOBIO\COM\Banque d'images\logos\logo opvt fd transparen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8029" y="1543038"/>
            <a:ext cx="6522201" cy="225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10"/>
          <p:cNvSpPr txBox="1"/>
          <p:nvPr/>
        </p:nvSpPr>
        <p:spPr>
          <a:xfrm>
            <a:off x="2905567" y="5930298"/>
            <a:ext cx="6051550" cy="339725"/>
          </a:xfrm>
          <a:prstGeom prst="rect">
            <a:avLst/>
          </a:prstGeom>
          <a:noFill/>
        </p:spPr>
        <p:txBody>
          <a:bodyPr>
            <a:spAutoFit/>
          </a:bodyPr>
          <a:lstStyle/>
          <a:p>
            <a:pPr>
              <a:defRPr/>
            </a:pPr>
            <a:r>
              <a:rPr lang="fr-FR" sz="1600" dirty="0">
                <a:solidFill>
                  <a:schemeClr val="tx1">
                    <a:lumMod val="50000"/>
                    <a:lumOff val="50000"/>
                  </a:schemeClr>
                </a:solidFill>
                <a:latin typeface="Candara" panose="020E0502030303020204" pitchFamily="34" charset="0"/>
              </a:rPr>
              <a:t>Daniel </a:t>
            </a:r>
            <a:r>
              <a:rPr lang="fr-FR" sz="1600" dirty="0" err="1" smtClean="0">
                <a:solidFill>
                  <a:schemeClr val="tx1">
                    <a:lumMod val="50000"/>
                    <a:lumOff val="50000"/>
                  </a:schemeClr>
                </a:solidFill>
                <a:latin typeface="Candara" panose="020E0502030303020204" pitchFamily="34" charset="0"/>
              </a:rPr>
              <a:t>Cluzeau</a:t>
            </a:r>
            <a:r>
              <a:rPr lang="fr-FR" sz="1600" dirty="0">
                <a:solidFill>
                  <a:schemeClr val="tx1">
                    <a:lumMod val="50000"/>
                    <a:lumOff val="50000"/>
                  </a:schemeClr>
                </a:solidFill>
                <a:latin typeface="Candara" panose="020E0502030303020204" pitchFamily="34" charset="0"/>
              </a:rPr>
              <a:t> </a:t>
            </a:r>
            <a:r>
              <a:rPr lang="fr-FR" sz="1600" dirty="0" smtClean="0">
                <a:solidFill>
                  <a:schemeClr val="tx1">
                    <a:lumMod val="50000"/>
                    <a:lumOff val="50000"/>
                  </a:schemeClr>
                </a:solidFill>
                <a:latin typeface="Candara" panose="020E0502030303020204" pitchFamily="34" charset="0"/>
              </a:rPr>
              <a:t>&amp; Co </a:t>
            </a:r>
            <a:r>
              <a:rPr lang="fr-FR" sz="1200" dirty="0" smtClean="0">
                <a:solidFill>
                  <a:schemeClr val="tx1">
                    <a:lumMod val="50000"/>
                    <a:lumOff val="50000"/>
                  </a:schemeClr>
                </a:solidFill>
                <a:latin typeface="Candara" panose="020E0502030303020204" pitchFamily="34" charset="0"/>
              </a:rPr>
              <a:t>(</a:t>
            </a:r>
            <a:r>
              <a:rPr lang="fr-FR" sz="1200" dirty="0" smtClean="0">
                <a:solidFill>
                  <a:schemeClr val="tx1">
                    <a:lumMod val="50000"/>
                    <a:lumOff val="50000"/>
                  </a:schemeClr>
                </a:solidFill>
                <a:latin typeface="Candara" panose="020E0502030303020204" pitchFamily="34" charset="0"/>
              </a:rPr>
              <a:t>Muriel </a:t>
            </a:r>
            <a:r>
              <a:rPr lang="fr-FR" sz="1200" dirty="0" err="1" smtClean="0">
                <a:solidFill>
                  <a:schemeClr val="tx1">
                    <a:lumMod val="50000"/>
                    <a:lumOff val="50000"/>
                  </a:schemeClr>
                </a:solidFill>
                <a:latin typeface="Candara" panose="020E0502030303020204" pitchFamily="34" charset="0"/>
              </a:rPr>
              <a:t>Guernion</a:t>
            </a:r>
            <a:r>
              <a:rPr lang="fr-FR" sz="1200" dirty="0" smtClean="0">
                <a:solidFill>
                  <a:schemeClr val="tx1">
                    <a:lumMod val="50000"/>
                    <a:lumOff val="50000"/>
                  </a:schemeClr>
                </a:solidFill>
                <a:latin typeface="Candara" panose="020E0502030303020204" pitchFamily="34" charset="0"/>
              </a:rPr>
              <a:t>, Kevin </a:t>
            </a:r>
            <a:r>
              <a:rPr lang="fr-FR" sz="1200" dirty="0" err="1" smtClean="0">
                <a:solidFill>
                  <a:schemeClr val="tx1">
                    <a:lumMod val="50000"/>
                    <a:lumOff val="50000"/>
                  </a:schemeClr>
                </a:solidFill>
                <a:latin typeface="Candara" panose="020E0502030303020204" pitchFamily="34" charset="0"/>
              </a:rPr>
              <a:t>Hoeffner</a:t>
            </a:r>
            <a:r>
              <a:rPr lang="fr-FR" sz="1200" dirty="0" smtClean="0">
                <a:solidFill>
                  <a:schemeClr val="tx1">
                    <a:lumMod val="50000"/>
                    <a:lumOff val="50000"/>
                  </a:schemeClr>
                </a:solidFill>
                <a:latin typeface="Candara" panose="020E0502030303020204" pitchFamily="34" charset="0"/>
              </a:rPr>
              <a:t>, …)</a:t>
            </a:r>
            <a:endParaRPr lang="fr-FR" sz="1200" dirty="0">
              <a:solidFill>
                <a:schemeClr val="tx1">
                  <a:lumMod val="50000"/>
                  <a:lumOff val="50000"/>
                </a:schemeClr>
              </a:solidFill>
              <a:latin typeface="Candara" panose="020E0502030303020204" pitchFamily="34" charset="0"/>
            </a:endParaRPr>
          </a:p>
        </p:txBody>
      </p:sp>
      <p:pic>
        <p:nvPicPr>
          <p:cNvPr id="12" name="Imag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4463" y="6655594"/>
            <a:ext cx="43989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0" descr="D:\home\jscimia\mes documents\ECOBIO\COM\Banque d'images\logos\logo_ECOBIO2.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7986" y="170000"/>
            <a:ext cx="999088" cy="76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9" descr="D:\home\jscimia\mes documents\ECOBIO\COM\Banque d'images\logos\rc3a9gion_bretagne_logo-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13435" y="1022074"/>
            <a:ext cx="71913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7482" y="6905398"/>
            <a:ext cx="1091020" cy="540000"/>
          </a:xfrm>
          <a:prstGeom prst="rect">
            <a:avLst/>
          </a:prstGeom>
        </p:spPr>
      </p:pic>
      <p:pic>
        <p:nvPicPr>
          <p:cNvPr id="3" name="Imag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71945" y="6905398"/>
            <a:ext cx="1382400" cy="540000"/>
          </a:xfrm>
          <a:prstGeom prst="rect">
            <a:avLst/>
          </a:prstGeom>
        </p:spPr>
      </p:pic>
      <p:sp>
        <p:nvSpPr>
          <p:cNvPr id="18" name="ZoneTexte 17"/>
          <p:cNvSpPr txBox="1"/>
          <p:nvPr/>
        </p:nvSpPr>
        <p:spPr>
          <a:xfrm>
            <a:off x="6015190" y="7003372"/>
            <a:ext cx="6051550" cy="339725"/>
          </a:xfrm>
          <a:prstGeom prst="rect">
            <a:avLst/>
          </a:prstGeom>
          <a:noFill/>
        </p:spPr>
        <p:txBody>
          <a:bodyPr>
            <a:spAutoFit/>
          </a:bodyPr>
          <a:lstStyle/>
          <a:p>
            <a:pPr>
              <a:defRPr/>
            </a:pPr>
            <a:r>
              <a:rPr lang="fr-FR" sz="1600" dirty="0" smtClean="0">
                <a:solidFill>
                  <a:schemeClr val="tx1">
                    <a:lumMod val="50000"/>
                    <a:lumOff val="50000"/>
                  </a:schemeClr>
                </a:solidFill>
                <a:latin typeface="Candara" panose="020E0502030303020204" pitchFamily="34" charset="0"/>
              </a:rPr>
              <a:t>JADORR SBP  - 12 mai 2016</a:t>
            </a:r>
            <a:endParaRPr lang="fr-FR" sz="1200" dirty="0">
              <a:solidFill>
                <a:schemeClr val="tx1">
                  <a:lumMod val="50000"/>
                  <a:lumOff val="50000"/>
                </a:schemeClr>
              </a:solidFill>
              <a:latin typeface="Candara" panose="020E0502030303020204" pitchFamily="34" charset="0"/>
            </a:endParaRPr>
          </a:p>
        </p:txBody>
      </p:sp>
    </p:spTree>
    <p:extLst>
      <p:ext uri="{BB962C8B-B14F-4D97-AF65-F5344CB8AC3E}">
        <p14:creationId xmlns:p14="http://schemas.microsoft.com/office/powerpoint/2010/main" val="34785273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8" name="Rectangle 11"/>
          <p:cNvSpPr>
            <a:spLocks noChangeArrowheads="1"/>
          </p:cNvSpPr>
          <p:nvPr/>
        </p:nvSpPr>
        <p:spPr bwMode="auto">
          <a:xfrm>
            <a:off x="1444033" y="7267780"/>
            <a:ext cx="7192562" cy="244283"/>
          </a:xfrm>
          <a:prstGeom prst="rect">
            <a:avLst/>
          </a:prstGeom>
          <a:noFill/>
          <a:ln>
            <a:noFill/>
          </a:ln>
          <a:extLst/>
        </p:spPr>
        <p:txBody>
          <a:bodyPr wrap="square" lIns="90682" tIns="45342" rIns="90682" bIns="45342">
            <a:spAutoFit/>
          </a:bodyPr>
          <a:lstStyle/>
          <a:p>
            <a:pPr algn="ctr">
              <a:defRPr/>
            </a:pPr>
            <a:r>
              <a:rPr lang="fr-FR" altLang="fr-FR" sz="1000" b="1" dirty="0">
                <a:solidFill>
                  <a:srgbClr val="C00000"/>
                </a:solidFill>
                <a:latin typeface="Candara" panose="020E0502030303020204" pitchFamily="34" charset="0"/>
              </a:rPr>
              <a:t>https://docs.google.com/forms/d/191_R0obg0xhDGGTZq_fT21uSZYUseJwbZPm06T2ZqDw/viewform</a:t>
            </a:r>
          </a:p>
        </p:txBody>
      </p:sp>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944" y="1692399"/>
            <a:ext cx="7161839" cy="5427264"/>
          </a:xfrm>
          <a:prstGeom prst="rect">
            <a:avLst/>
          </a:prstGeom>
          <a:ln>
            <a:noFill/>
          </a:ln>
          <a:effectLst>
            <a:outerShdw blurRad="292100" dist="139700" dir="2700000" algn="tl" rotWithShape="0">
              <a:srgbClr val="333333">
                <a:alpha val="65000"/>
              </a:srgbClr>
            </a:outerShdw>
          </a:effectLst>
        </p:spPr>
      </p:pic>
      <p:sp>
        <p:nvSpPr>
          <p:cNvPr id="11"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saisir ses données </a:t>
            </a:r>
          </a:p>
        </p:txBody>
      </p:sp>
      <p:pic>
        <p:nvPicPr>
          <p:cNvPr id="2" name="Image 1"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68" y="1544282"/>
            <a:ext cx="1851635" cy="1440160"/>
          </a:xfrm>
          <a:prstGeom prst="rect">
            <a:avLst/>
          </a:prstGeom>
        </p:spPr>
      </p:pic>
    </p:spTree>
    <p:extLst>
      <p:ext uri="{BB962C8B-B14F-4D97-AF65-F5344CB8AC3E}">
        <p14:creationId xmlns:p14="http://schemas.microsoft.com/office/powerpoint/2010/main" val="250020586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76210"/>
            <a:ext cx="2216143" cy="1576871"/>
          </a:xfrm>
          <a:prstGeom prst="rect">
            <a:avLst/>
          </a:prstGeom>
        </p:spPr>
      </p:pic>
      <p:sp>
        <p:nvSpPr>
          <p:cNvPr id="13" name="Titre 1"/>
          <p:cNvSpPr txBox="1">
            <a:spLocks/>
          </p:cNvSpPr>
          <p:nvPr/>
        </p:nvSpPr>
        <p:spPr>
          <a:xfrm>
            <a:off x="576907"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Inventaire des lombriciens (OPVT)</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19423">
            <a:off x="-80529" y="1395122"/>
            <a:ext cx="2160000" cy="21600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sp>
        <p:nvSpPr>
          <p:cNvPr id="18" name="ZoneTexte 17"/>
          <p:cNvSpPr txBox="1"/>
          <p:nvPr/>
        </p:nvSpPr>
        <p:spPr>
          <a:xfrm>
            <a:off x="7455387" y="3088906"/>
            <a:ext cx="2463904" cy="400110"/>
          </a:xfrm>
          <a:prstGeom prst="rect">
            <a:avLst/>
          </a:prstGeom>
          <a:noFill/>
        </p:spPr>
        <p:txBody>
          <a:bodyPr wrap="square" rtlCol="0">
            <a:spAutoFit/>
          </a:bodyPr>
          <a:lstStyle/>
          <a:p>
            <a:r>
              <a:rPr lang="fr-FR" b="1" dirty="0">
                <a:solidFill>
                  <a:srgbClr val="F7921D"/>
                </a:solidFill>
              </a:rPr>
              <a:t>2013  </a:t>
            </a:r>
            <a:r>
              <a:rPr lang="fr-FR" b="1" dirty="0" smtClean="0">
                <a:solidFill>
                  <a:srgbClr val="9BD000"/>
                </a:solidFill>
              </a:rPr>
              <a:t>   </a:t>
            </a:r>
            <a:r>
              <a:rPr lang="fr-FR" sz="1600" b="1" dirty="0" smtClean="0"/>
              <a:t>    + 374 </a:t>
            </a:r>
            <a:r>
              <a:rPr lang="fr-FR" b="1" dirty="0" smtClean="0"/>
              <a:t>= 1457  </a:t>
            </a:r>
            <a:endParaRPr lang="en-NZ" b="1" dirty="0"/>
          </a:p>
        </p:txBody>
      </p:sp>
      <p:sp>
        <p:nvSpPr>
          <p:cNvPr id="19" name="ZoneTexte 18"/>
          <p:cNvSpPr txBox="1"/>
          <p:nvPr/>
        </p:nvSpPr>
        <p:spPr>
          <a:xfrm>
            <a:off x="7455387" y="3519584"/>
            <a:ext cx="2463904" cy="400110"/>
          </a:xfrm>
          <a:prstGeom prst="rect">
            <a:avLst/>
          </a:prstGeom>
          <a:noFill/>
        </p:spPr>
        <p:txBody>
          <a:bodyPr wrap="square" rtlCol="0">
            <a:spAutoFit/>
          </a:bodyPr>
          <a:lstStyle/>
          <a:p>
            <a:r>
              <a:rPr lang="fr-FR" b="1" dirty="0">
                <a:solidFill>
                  <a:srgbClr val="F7921D"/>
                </a:solidFill>
              </a:rPr>
              <a:t>2014 </a:t>
            </a:r>
            <a:r>
              <a:rPr lang="fr-FR" b="1" dirty="0" smtClean="0">
                <a:solidFill>
                  <a:srgbClr val="9BD000"/>
                </a:solidFill>
              </a:rPr>
              <a:t>       </a:t>
            </a:r>
            <a:r>
              <a:rPr lang="fr-FR" sz="1600" b="1" dirty="0" smtClean="0"/>
              <a:t>+ 224 </a:t>
            </a:r>
            <a:r>
              <a:rPr lang="fr-FR" sz="1600" b="1" dirty="0"/>
              <a:t>= </a:t>
            </a:r>
            <a:r>
              <a:rPr lang="fr-FR" b="1" dirty="0" smtClean="0"/>
              <a:t>1831</a:t>
            </a:r>
            <a:endParaRPr lang="en-NZ" b="1" dirty="0">
              <a:solidFill>
                <a:srgbClr val="9BD000"/>
              </a:solidFill>
            </a:endParaRPr>
          </a:p>
        </p:txBody>
      </p:sp>
      <p:sp>
        <p:nvSpPr>
          <p:cNvPr id="20" name="ZoneTexte 19"/>
          <p:cNvSpPr txBox="1"/>
          <p:nvPr/>
        </p:nvSpPr>
        <p:spPr>
          <a:xfrm>
            <a:off x="7455387" y="3950262"/>
            <a:ext cx="2463904" cy="400110"/>
          </a:xfrm>
          <a:prstGeom prst="rect">
            <a:avLst/>
          </a:prstGeom>
          <a:noFill/>
        </p:spPr>
        <p:txBody>
          <a:bodyPr wrap="square" rtlCol="0">
            <a:spAutoFit/>
          </a:bodyPr>
          <a:lstStyle/>
          <a:p>
            <a:r>
              <a:rPr lang="fr-FR" b="1" dirty="0">
                <a:solidFill>
                  <a:srgbClr val="F7921D"/>
                </a:solidFill>
              </a:rPr>
              <a:t>2015 </a:t>
            </a:r>
            <a:r>
              <a:rPr lang="fr-FR" b="1" dirty="0" smtClean="0">
                <a:solidFill>
                  <a:srgbClr val="9BD000"/>
                </a:solidFill>
              </a:rPr>
              <a:t>       </a:t>
            </a:r>
            <a:r>
              <a:rPr lang="fr-FR" sz="1600" b="1" dirty="0" smtClean="0"/>
              <a:t>+ 444 = </a:t>
            </a:r>
            <a:r>
              <a:rPr lang="fr-FR" b="1" dirty="0" smtClean="0"/>
              <a:t>2275</a:t>
            </a:r>
            <a:endParaRPr lang="en-NZ" b="1" dirty="0">
              <a:solidFill>
                <a:srgbClr val="9BD000"/>
              </a:solidFill>
            </a:endParaRPr>
          </a:p>
        </p:txBody>
      </p:sp>
      <p:sp>
        <p:nvSpPr>
          <p:cNvPr id="21" name="ZoneTexte 20"/>
          <p:cNvSpPr txBox="1"/>
          <p:nvPr/>
        </p:nvSpPr>
        <p:spPr>
          <a:xfrm>
            <a:off x="7455387" y="4380942"/>
            <a:ext cx="2463904" cy="400110"/>
          </a:xfrm>
          <a:prstGeom prst="rect">
            <a:avLst/>
          </a:prstGeom>
          <a:noFill/>
        </p:spPr>
        <p:txBody>
          <a:bodyPr wrap="square" rtlCol="0">
            <a:spAutoFit/>
          </a:bodyPr>
          <a:lstStyle/>
          <a:p>
            <a:r>
              <a:rPr lang="fr-FR" b="1" dirty="0">
                <a:solidFill>
                  <a:srgbClr val="F7921D"/>
                </a:solidFill>
              </a:rPr>
              <a:t>2016 </a:t>
            </a:r>
            <a:r>
              <a:rPr lang="fr-FR" b="1" dirty="0" smtClean="0">
                <a:solidFill>
                  <a:srgbClr val="9BD000"/>
                </a:solidFill>
              </a:rPr>
              <a:t>       </a:t>
            </a:r>
            <a:r>
              <a:rPr lang="fr-FR" sz="1600" b="1" dirty="0" smtClean="0"/>
              <a:t>+ 490 = </a:t>
            </a:r>
            <a:r>
              <a:rPr lang="fr-FR" b="1" dirty="0" smtClean="0"/>
              <a:t>2765</a:t>
            </a:r>
            <a:endParaRPr lang="en-NZ" b="1" dirty="0">
              <a:solidFill>
                <a:srgbClr val="9BD000"/>
              </a:solidFill>
            </a:endParaRPr>
          </a:p>
        </p:txBody>
      </p:sp>
      <p:sp>
        <p:nvSpPr>
          <p:cNvPr id="22" name="ZoneTexte 21"/>
          <p:cNvSpPr txBox="1"/>
          <p:nvPr/>
        </p:nvSpPr>
        <p:spPr>
          <a:xfrm>
            <a:off x="8568704" y="1518791"/>
            <a:ext cx="1800200" cy="338554"/>
          </a:xfrm>
          <a:prstGeom prst="rect">
            <a:avLst/>
          </a:prstGeom>
          <a:noFill/>
        </p:spPr>
        <p:txBody>
          <a:bodyPr wrap="square" rtlCol="0">
            <a:spAutoFit/>
          </a:bodyPr>
          <a:lstStyle/>
          <a:p>
            <a:r>
              <a:rPr lang="fr-FR" sz="1600" b="1" dirty="0" smtClean="0"/>
              <a:t>Observations</a:t>
            </a:r>
            <a:endParaRPr lang="en-NZ" sz="1600" b="1" dirty="0"/>
          </a:p>
        </p:txBody>
      </p:sp>
      <p:sp>
        <p:nvSpPr>
          <p:cNvPr id="23" name="ZoneTexte 22"/>
          <p:cNvSpPr txBox="1"/>
          <p:nvPr/>
        </p:nvSpPr>
        <p:spPr>
          <a:xfrm>
            <a:off x="7455387" y="2658228"/>
            <a:ext cx="2463904" cy="400110"/>
          </a:xfrm>
          <a:prstGeom prst="rect">
            <a:avLst/>
          </a:prstGeom>
          <a:noFill/>
        </p:spPr>
        <p:txBody>
          <a:bodyPr wrap="square" rtlCol="0">
            <a:spAutoFit/>
          </a:bodyPr>
          <a:lstStyle/>
          <a:p>
            <a:r>
              <a:rPr lang="fr-FR" b="1" dirty="0">
                <a:solidFill>
                  <a:srgbClr val="F7921D"/>
                </a:solidFill>
              </a:rPr>
              <a:t>2012 </a:t>
            </a:r>
            <a:r>
              <a:rPr lang="fr-FR" b="1" dirty="0" smtClean="0">
                <a:solidFill>
                  <a:srgbClr val="9BD000"/>
                </a:solidFill>
              </a:rPr>
              <a:t>       </a:t>
            </a:r>
            <a:r>
              <a:rPr lang="fr-FR" sz="1600" b="1" dirty="0" smtClean="0"/>
              <a:t>+ 881 = </a:t>
            </a:r>
            <a:r>
              <a:rPr lang="fr-FR" b="1" dirty="0" smtClean="0"/>
              <a:t>1083</a:t>
            </a:r>
            <a:endParaRPr lang="en-NZ" b="1" dirty="0">
              <a:solidFill>
                <a:srgbClr val="9BD000"/>
              </a:solidFill>
            </a:endParaRPr>
          </a:p>
        </p:txBody>
      </p:sp>
      <p:sp>
        <p:nvSpPr>
          <p:cNvPr id="24" name="ZoneTexte 23"/>
          <p:cNvSpPr txBox="1"/>
          <p:nvPr/>
        </p:nvSpPr>
        <p:spPr>
          <a:xfrm>
            <a:off x="7455387" y="2227550"/>
            <a:ext cx="2463904" cy="400110"/>
          </a:xfrm>
          <a:prstGeom prst="rect">
            <a:avLst/>
          </a:prstGeom>
          <a:noFill/>
        </p:spPr>
        <p:txBody>
          <a:bodyPr wrap="square" rtlCol="0">
            <a:spAutoFit/>
          </a:bodyPr>
          <a:lstStyle/>
          <a:p>
            <a:r>
              <a:rPr lang="fr-FR" b="1" dirty="0">
                <a:solidFill>
                  <a:srgbClr val="F7921D"/>
                </a:solidFill>
              </a:rPr>
              <a:t>2011</a:t>
            </a:r>
            <a:r>
              <a:rPr lang="fr-FR" b="1" dirty="0" smtClean="0">
                <a:solidFill>
                  <a:srgbClr val="9BD000"/>
                </a:solidFill>
              </a:rPr>
              <a:t>        </a:t>
            </a:r>
            <a:r>
              <a:rPr lang="fr-FR" sz="1600" b="1" dirty="0" smtClean="0"/>
              <a:t>+ 180 = </a:t>
            </a:r>
            <a:r>
              <a:rPr lang="fr-FR" b="1" dirty="0" smtClean="0"/>
              <a:t>202</a:t>
            </a:r>
            <a:endParaRPr lang="en-NZ" b="1" dirty="0">
              <a:solidFill>
                <a:srgbClr val="9BD000"/>
              </a:solidFill>
            </a:endParaRPr>
          </a:p>
        </p:txBody>
      </p:sp>
      <p:sp>
        <p:nvSpPr>
          <p:cNvPr id="25" name="ZoneTexte 24"/>
          <p:cNvSpPr txBox="1"/>
          <p:nvPr/>
        </p:nvSpPr>
        <p:spPr>
          <a:xfrm>
            <a:off x="7455387" y="1796872"/>
            <a:ext cx="2463904" cy="400110"/>
          </a:xfrm>
          <a:prstGeom prst="rect">
            <a:avLst/>
          </a:prstGeom>
          <a:noFill/>
        </p:spPr>
        <p:txBody>
          <a:bodyPr wrap="square" rtlCol="0">
            <a:spAutoFit/>
          </a:bodyPr>
          <a:lstStyle/>
          <a:p>
            <a:r>
              <a:rPr lang="fr-FR" b="1" dirty="0" smtClean="0">
                <a:solidFill>
                  <a:srgbClr val="F7921D"/>
                </a:solidFill>
              </a:rPr>
              <a:t>2010</a:t>
            </a:r>
            <a:r>
              <a:rPr lang="fr-FR" b="1" dirty="0" smtClean="0">
                <a:solidFill>
                  <a:srgbClr val="9BD000"/>
                </a:solidFill>
              </a:rPr>
              <a:t>            </a:t>
            </a:r>
            <a:r>
              <a:rPr lang="fr-FR" sz="1600" b="1" dirty="0" smtClean="0"/>
              <a:t>22</a:t>
            </a:r>
            <a:endParaRPr lang="en-NZ" b="1" dirty="0">
              <a:solidFill>
                <a:srgbClr val="9BD000"/>
              </a:solidFill>
            </a:endParaRPr>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1306" y="3592506"/>
            <a:ext cx="2216143" cy="1576871"/>
          </a:xfrm>
          <a:prstGeom prst="rect">
            <a:avLst/>
          </a:prstGeom>
        </p:spPr>
      </p:pic>
      <p:pic>
        <p:nvPicPr>
          <p:cNvPr id="27" name="Imag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19423">
            <a:off x="-2893522" y="2639639"/>
            <a:ext cx="2160000" cy="2160000"/>
          </a:xfrm>
          <a:prstGeom prst="rect">
            <a:avLst/>
          </a:prstGeom>
        </p:spPr>
      </p:pic>
    </p:spTree>
    <p:extLst>
      <p:ext uri="{BB962C8B-B14F-4D97-AF65-F5344CB8AC3E}">
        <p14:creationId xmlns:p14="http://schemas.microsoft.com/office/powerpoint/2010/main" val="2554935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964" y="1485447"/>
            <a:ext cx="6191755" cy="5540002"/>
          </a:xfrm>
          <a:prstGeom prst="rect">
            <a:avLst/>
          </a:prstGeom>
        </p:spPr>
      </p:pic>
      <p:sp>
        <p:nvSpPr>
          <p:cNvPr id="13" name="Titre 1"/>
          <p:cNvSpPr txBox="1">
            <a:spLocks/>
          </p:cNvSpPr>
          <p:nvPr/>
        </p:nvSpPr>
        <p:spPr>
          <a:xfrm>
            <a:off x="576907"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Inventaire des lombriciens (OPVT)</a:t>
            </a:r>
          </a:p>
        </p:txBody>
      </p:sp>
      <p:sp>
        <p:nvSpPr>
          <p:cNvPr id="12" name="Rectangle 43"/>
          <p:cNvSpPr>
            <a:spLocks noChangeArrowheads="1"/>
          </p:cNvSpPr>
          <p:nvPr/>
        </p:nvSpPr>
        <p:spPr bwMode="auto">
          <a:xfrm>
            <a:off x="320797" y="7025449"/>
            <a:ext cx="9904091" cy="571606"/>
          </a:xfrm>
          <a:prstGeom prst="rect">
            <a:avLst/>
          </a:prstGeom>
          <a:solidFill>
            <a:schemeClr val="bg1"/>
          </a:solidFill>
          <a:ln>
            <a:noFill/>
          </a:ln>
        </p:spPr>
        <p:txBody>
          <a:bodyPr wrap="square" lIns="90593" tIns="45295" rIns="90593" bIns="45295" anchor="ctr">
            <a:spAutoFit/>
          </a:bodyPr>
          <a:lstStyle>
            <a:lvl1pPr defTabSz="912813">
              <a:defRPr sz="3600">
                <a:solidFill>
                  <a:schemeClr val="tx1"/>
                </a:solidFill>
                <a:latin typeface="Arial" pitchFamily="34" charset="0"/>
              </a:defRPr>
            </a:lvl1pPr>
            <a:lvl2pPr marL="742950" indent="-285750" defTabSz="912813">
              <a:defRPr sz="3600">
                <a:solidFill>
                  <a:schemeClr val="tx1"/>
                </a:solidFill>
                <a:latin typeface="Arial" pitchFamily="34" charset="0"/>
              </a:defRPr>
            </a:lvl2pPr>
            <a:lvl3pPr marL="1143000" indent="-228600" defTabSz="912813">
              <a:defRPr sz="3600">
                <a:solidFill>
                  <a:schemeClr val="tx1"/>
                </a:solidFill>
                <a:latin typeface="Arial" pitchFamily="34" charset="0"/>
              </a:defRPr>
            </a:lvl3pPr>
            <a:lvl4pPr marL="1600200" indent="-228600" defTabSz="912813">
              <a:defRPr sz="3600">
                <a:solidFill>
                  <a:schemeClr val="tx1"/>
                </a:solidFill>
                <a:latin typeface="Arial" pitchFamily="34" charset="0"/>
              </a:defRPr>
            </a:lvl4pPr>
            <a:lvl5pPr marL="2057400" indent="-228600" defTabSz="912813">
              <a:defRPr sz="3600">
                <a:solidFill>
                  <a:schemeClr val="tx1"/>
                </a:solidFill>
                <a:latin typeface="Arial" pitchFamily="34" charset="0"/>
              </a:defRPr>
            </a:lvl5pPr>
            <a:lvl6pPr marL="2514600" indent="-228600" defTabSz="912813" eaLnBrk="0" fontAlgn="base" hangingPunct="0">
              <a:spcBef>
                <a:spcPct val="0"/>
              </a:spcBef>
              <a:spcAft>
                <a:spcPct val="0"/>
              </a:spcAft>
              <a:defRPr sz="3600">
                <a:solidFill>
                  <a:schemeClr val="tx1"/>
                </a:solidFill>
                <a:latin typeface="Arial" pitchFamily="34" charset="0"/>
              </a:defRPr>
            </a:lvl6pPr>
            <a:lvl7pPr marL="2971800" indent="-228600" defTabSz="912813" eaLnBrk="0" fontAlgn="base" hangingPunct="0">
              <a:spcBef>
                <a:spcPct val="0"/>
              </a:spcBef>
              <a:spcAft>
                <a:spcPct val="0"/>
              </a:spcAft>
              <a:defRPr sz="3600">
                <a:solidFill>
                  <a:schemeClr val="tx1"/>
                </a:solidFill>
                <a:latin typeface="Arial" pitchFamily="34" charset="0"/>
              </a:defRPr>
            </a:lvl7pPr>
            <a:lvl8pPr marL="3429000" indent="-228600" defTabSz="912813" eaLnBrk="0" fontAlgn="base" hangingPunct="0">
              <a:spcBef>
                <a:spcPct val="0"/>
              </a:spcBef>
              <a:spcAft>
                <a:spcPct val="0"/>
              </a:spcAft>
              <a:defRPr sz="3600">
                <a:solidFill>
                  <a:schemeClr val="tx1"/>
                </a:solidFill>
                <a:latin typeface="Arial" pitchFamily="34" charset="0"/>
              </a:defRPr>
            </a:lvl8pPr>
            <a:lvl9pPr marL="3886200" indent="-228600" defTabSz="912813" eaLnBrk="0" fontAlgn="base" hangingPunct="0">
              <a:spcBef>
                <a:spcPct val="0"/>
              </a:spcBef>
              <a:spcAft>
                <a:spcPct val="0"/>
              </a:spcAft>
              <a:defRPr sz="3600">
                <a:solidFill>
                  <a:schemeClr val="tx1"/>
                </a:solidFill>
                <a:latin typeface="Arial" pitchFamily="34" charset="0"/>
              </a:defRPr>
            </a:lvl9pPr>
          </a:lstStyle>
          <a:p>
            <a:pPr algn="just" eaLnBrk="1" hangingPunct="1">
              <a:lnSpc>
                <a:spcPct val="130000"/>
              </a:lnSpc>
            </a:pPr>
            <a:r>
              <a:rPr lang="fr-FR" altLang="fr-FR" sz="1200" dirty="0">
                <a:latin typeface="Candara" pitchFamily="34" charset="0"/>
                <a:ea typeface="Times New Roman" pitchFamily="18" charset="0"/>
                <a:cs typeface="Arial" pitchFamily="34" charset="0"/>
              </a:rPr>
              <a:t>L’Observatoire Agricole de la Biodiversité (OAB) et Vigie Nature Ecole (MNHN, MAAP, APCA) ;       </a:t>
            </a:r>
            <a:endParaRPr lang="fr-FR" altLang="fr-FR" sz="1200" dirty="0" smtClean="0">
              <a:latin typeface="Candara" pitchFamily="34" charset="0"/>
              <a:ea typeface="Times New Roman" pitchFamily="18" charset="0"/>
              <a:cs typeface="Arial" pitchFamily="34" charset="0"/>
            </a:endParaRPr>
          </a:p>
          <a:p>
            <a:pPr algn="just" eaLnBrk="1" hangingPunct="1">
              <a:lnSpc>
                <a:spcPct val="130000"/>
              </a:lnSpc>
            </a:pPr>
            <a:r>
              <a:rPr lang="fr-FR" altLang="fr-FR" sz="1200" dirty="0" smtClean="0">
                <a:latin typeface="Candara" pitchFamily="34" charset="0"/>
                <a:ea typeface="Times New Roman" pitchFamily="18" charset="0"/>
                <a:cs typeface="Arial" pitchFamily="34" charset="0"/>
              </a:rPr>
              <a:t>Réseau </a:t>
            </a:r>
            <a:r>
              <a:rPr lang="fr-FR" altLang="fr-FR" sz="1200" dirty="0">
                <a:latin typeface="Candara" pitchFamily="34" charset="0"/>
                <a:ea typeface="Times New Roman" pitchFamily="18" charset="0"/>
                <a:cs typeface="Arial" pitchFamily="34" charset="0"/>
              </a:rPr>
              <a:t>SBT-ENI</a:t>
            </a:r>
            <a:r>
              <a:rPr lang="fr-FR" altLang="fr-FR" sz="1200" b="1" dirty="0">
                <a:latin typeface="Candara" pitchFamily="34" charset="0"/>
                <a:ea typeface="Times New Roman" pitchFamily="18" charset="0"/>
                <a:cs typeface="Arial" pitchFamily="34" charset="0"/>
              </a:rPr>
              <a:t> </a:t>
            </a:r>
            <a:r>
              <a:rPr lang="fr-FR" altLang="fr-FR" sz="1200" dirty="0">
                <a:latin typeface="Candara" pitchFamily="34" charset="0"/>
                <a:ea typeface="Times New Roman" pitchFamily="18" charset="0"/>
                <a:cs typeface="Arial" pitchFamily="34" charset="0"/>
              </a:rPr>
              <a:t>(MAAP) ; </a:t>
            </a:r>
            <a:r>
              <a:rPr lang="fr-FR" altLang="fr-FR" sz="1200" dirty="0" smtClean="0">
                <a:latin typeface="Candara" pitchFamily="34" charset="0"/>
                <a:ea typeface="Times New Roman" pitchFamily="18" charset="0"/>
                <a:cs typeface="Arial" pitchFamily="34" charset="0"/>
              </a:rPr>
              <a:t>programme </a:t>
            </a:r>
            <a:r>
              <a:rPr lang="fr-FR" altLang="fr-FR" sz="1200" dirty="0">
                <a:latin typeface="Candara" pitchFamily="34" charset="0"/>
                <a:ea typeface="Times New Roman" pitchFamily="18" charset="0"/>
                <a:cs typeface="Arial" pitchFamily="34" charset="0"/>
              </a:rPr>
              <a:t>CASDAR </a:t>
            </a:r>
            <a:r>
              <a:rPr lang="fr-FR" altLang="fr-FR" sz="1200" dirty="0" err="1">
                <a:latin typeface="Candara" pitchFamily="34" charset="0"/>
                <a:ea typeface="Times New Roman" pitchFamily="18" charset="0"/>
                <a:cs typeface="Arial" pitchFamily="34" charset="0"/>
              </a:rPr>
              <a:t>IndiBio</a:t>
            </a:r>
            <a:r>
              <a:rPr lang="fr-FR" altLang="fr-FR" sz="1200" dirty="0">
                <a:latin typeface="Candara" pitchFamily="34" charset="0"/>
                <a:ea typeface="Times New Roman" pitchFamily="18" charset="0"/>
                <a:cs typeface="Arial" pitchFamily="34" charset="0"/>
              </a:rPr>
              <a:t> (IDELE) ; programmes d’agroforesterie (</a:t>
            </a:r>
            <a:r>
              <a:rPr lang="fr-FR" altLang="fr-FR" sz="1200" dirty="0" err="1">
                <a:latin typeface="Candara" pitchFamily="34" charset="0"/>
                <a:ea typeface="Times New Roman" pitchFamily="18" charset="0"/>
                <a:cs typeface="Arial" pitchFamily="34" charset="0"/>
              </a:rPr>
              <a:t>Agripsol</a:t>
            </a:r>
            <a:r>
              <a:rPr lang="fr-FR" altLang="fr-FR" sz="1200" dirty="0">
                <a:latin typeface="Candara" pitchFamily="34" charset="0"/>
                <a:ea typeface="Times New Roman" pitchFamily="18" charset="0"/>
                <a:cs typeface="Arial" pitchFamily="34" charset="0"/>
              </a:rPr>
              <a:t> et </a:t>
            </a:r>
            <a:r>
              <a:rPr lang="fr-FR" altLang="fr-FR" sz="1200" i="1" dirty="0">
                <a:latin typeface="Candara" pitchFamily="34" charset="0"/>
                <a:ea typeface="Times New Roman" pitchFamily="18" charset="0"/>
                <a:cs typeface="Arial" pitchFamily="34" charset="0"/>
              </a:rPr>
              <a:t>STORM</a:t>
            </a:r>
            <a:r>
              <a:rPr lang="fr-FR" altLang="fr-FR" sz="1200" dirty="0">
                <a:latin typeface="Candara" pitchFamily="34" charset="0"/>
                <a:ea typeface="Times New Roman" pitchFamily="18" charset="0"/>
                <a:cs typeface="Arial" pitchFamily="34" charset="0"/>
              </a:rPr>
              <a:t>) ; </a:t>
            </a:r>
            <a:r>
              <a:rPr lang="fr-FR" altLang="fr-FR" sz="1200" i="1" dirty="0">
                <a:latin typeface="Candara" pitchFamily="34" charset="0"/>
                <a:ea typeface="Times New Roman" pitchFamily="18" charset="0"/>
                <a:cs typeface="Arial" pitchFamily="34" charset="0"/>
              </a:rPr>
              <a:t>programme LIFE+ PTD ; …</a:t>
            </a:r>
          </a:p>
        </p:txBody>
      </p:sp>
      <p:sp>
        <p:nvSpPr>
          <p:cNvPr id="9" name="Text Box 1045"/>
          <p:cNvSpPr txBox="1">
            <a:spLocks noChangeArrowheads="1"/>
          </p:cNvSpPr>
          <p:nvPr/>
        </p:nvSpPr>
        <p:spPr bwMode="auto">
          <a:xfrm>
            <a:off x="143768" y="5272542"/>
            <a:ext cx="2978754" cy="1779161"/>
          </a:xfrm>
          <a:prstGeom prst="rect">
            <a:avLst/>
          </a:prstGeom>
          <a:solidFill>
            <a:schemeClr val="accent6"/>
          </a:solidFill>
          <a:ln>
            <a:noFill/>
          </a:ln>
          <a:extLst/>
        </p:spPr>
        <p:txBody>
          <a:bodyPr wrap="square" lIns="100795" tIns="50397" rIns="100795" bIns="50397">
            <a:spAutoFit/>
          </a:bodyPr>
          <a:lstStyle>
            <a:lvl1pPr eaLnBrk="0" hangingPunct="0">
              <a:defRPr sz="2400">
                <a:solidFill>
                  <a:schemeClr val="tx1"/>
                </a:solidFill>
                <a:latin typeface="Arial Unicode MS" pitchFamily="34" charset="-128"/>
                <a:cs typeface="Times New Roman" pitchFamily="18" charset="0"/>
              </a:defRPr>
            </a:lvl1pPr>
            <a:lvl2pPr marL="742950" indent="-285750" eaLnBrk="0" hangingPunct="0">
              <a:defRPr sz="2400">
                <a:solidFill>
                  <a:schemeClr val="tx1"/>
                </a:solidFill>
                <a:latin typeface="Arial Unicode MS" pitchFamily="34" charset="-128"/>
                <a:cs typeface="Times New Roman" pitchFamily="18" charset="0"/>
              </a:defRPr>
            </a:lvl2pPr>
            <a:lvl3pPr marL="1143000" indent="-228600" eaLnBrk="0" hangingPunct="0">
              <a:defRPr sz="2400">
                <a:solidFill>
                  <a:schemeClr val="tx1"/>
                </a:solidFill>
                <a:latin typeface="Arial Unicode MS" pitchFamily="34" charset="-128"/>
                <a:cs typeface="Times New Roman" pitchFamily="18" charset="0"/>
              </a:defRPr>
            </a:lvl3pPr>
            <a:lvl4pPr marL="1600200" indent="-228600" eaLnBrk="0" hangingPunct="0">
              <a:defRPr sz="2400">
                <a:solidFill>
                  <a:schemeClr val="tx1"/>
                </a:solidFill>
                <a:latin typeface="Arial Unicode MS" pitchFamily="34" charset="-128"/>
                <a:cs typeface="Times New Roman" pitchFamily="18" charset="0"/>
              </a:defRPr>
            </a:lvl4pPr>
            <a:lvl5pPr marL="2057400" indent="-228600" eaLnBrk="0" hangingPunct="0">
              <a:defRPr sz="2400">
                <a:solidFill>
                  <a:schemeClr val="tx1"/>
                </a:solidFill>
                <a:latin typeface="Arial Unicode MS" pitchFamily="34" charset="-128"/>
                <a:cs typeface="Times New Roman" pitchFamily="18" charset="0"/>
              </a:defRPr>
            </a:lvl5pPr>
            <a:lvl6pPr marL="25146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6pPr>
            <a:lvl7pPr marL="29718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7pPr>
            <a:lvl8pPr marL="34290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8pPr>
            <a:lvl9pPr marL="38862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9pPr>
          </a:lstStyle>
          <a:p>
            <a:pPr algn="ctr" eaLnBrk="1" hangingPunct="1"/>
            <a:r>
              <a:rPr lang="fr-FR" sz="2000" b="1" dirty="0">
                <a:solidFill>
                  <a:schemeClr val="bg1"/>
                </a:solidFill>
                <a:latin typeface="Candara" panose="020E0502030303020204" pitchFamily="34" charset="0"/>
              </a:rPr>
              <a:t>OPVT </a:t>
            </a:r>
            <a:r>
              <a:rPr lang="fr-FR" sz="1600" b="1" dirty="0">
                <a:solidFill>
                  <a:schemeClr val="bg1"/>
                </a:solidFill>
                <a:latin typeface="Candara" panose="020E0502030303020204" pitchFamily="34" charset="0"/>
              </a:rPr>
              <a:t>2011+2012+2013 (</a:t>
            </a:r>
            <a:r>
              <a:rPr lang="fr-FR" sz="2000" b="1" dirty="0">
                <a:solidFill>
                  <a:schemeClr val="bg1"/>
                </a:solidFill>
                <a:latin typeface="Candara" panose="020E0502030303020204" pitchFamily="34" charset="0"/>
              </a:rPr>
              <a:t> </a:t>
            </a:r>
            <a:r>
              <a:rPr lang="fr-FR" sz="1600" b="1" dirty="0">
                <a:solidFill>
                  <a:schemeClr val="bg1"/>
                </a:solidFill>
                <a:latin typeface="Candara" panose="020E0502030303020204" pitchFamily="34" charset="0"/>
              </a:rPr>
              <a:t>n=408)</a:t>
            </a:r>
          </a:p>
          <a:p>
            <a:pPr algn="ctr" eaLnBrk="1" hangingPunct="1"/>
            <a:r>
              <a:rPr lang="fr-FR" sz="2000" b="1" dirty="0">
                <a:solidFill>
                  <a:schemeClr val="bg1"/>
                </a:solidFill>
                <a:latin typeface="Candara" panose="020E0502030303020204" pitchFamily="34" charset="0"/>
              </a:rPr>
              <a:t>+</a:t>
            </a:r>
          </a:p>
          <a:p>
            <a:pPr algn="ctr" eaLnBrk="1" hangingPunct="1"/>
            <a:r>
              <a:rPr lang="fr-FR" sz="2000" b="1" dirty="0">
                <a:solidFill>
                  <a:schemeClr val="bg1"/>
                </a:solidFill>
                <a:latin typeface="Candara" panose="020E0502030303020204" pitchFamily="34" charset="0"/>
              </a:rPr>
              <a:t>OAB (</a:t>
            </a:r>
            <a:r>
              <a:rPr lang="fr-FR" sz="1600" b="1" dirty="0">
                <a:solidFill>
                  <a:schemeClr val="bg1"/>
                </a:solidFill>
                <a:latin typeface="Candara" panose="020E0502030303020204" pitchFamily="34" charset="0"/>
              </a:rPr>
              <a:t>n=226)</a:t>
            </a:r>
          </a:p>
          <a:p>
            <a:pPr algn="ctr" eaLnBrk="1" hangingPunct="1"/>
            <a:r>
              <a:rPr lang="fr-FR" sz="1600" b="1" dirty="0">
                <a:solidFill>
                  <a:schemeClr val="bg1"/>
                </a:solidFill>
                <a:latin typeface="Candara" panose="020E0502030303020204" pitchFamily="34" charset="0"/>
              </a:rPr>
              <a:t>+</a:t>
            </a:r>
            <a:endParaRPr lang="fr-FR" sz="1400" b="1" dirty="0">
              <a:solidFill>
                <a:schemeClr val="bg1"/>
              </a:solidFill>
              <a:latin typeface="Candara" panose="020E0502030303020204" pitchFamily="34" charset="0"/>
            </a:endParaRPr>
          </a:p>
          <a:p>
            <a:pPr algn="ctr" eaLnBrk="1" hangingPunct="1"/>
            <a:r>
              <a:rPr lang="fr-FR" sz="2000" b="1" dirty="0">
                <a:solidFill>
                  <a:schemeClr val="bg1"/>
                </a:solidFill>
                <a:latin typeface="Candara" panose="020E0502030303020204" pitchFamily="34" charset="0"/>
              </a:rPr>
              <a:t>SBT-ENI (</a:t>
            </a:r>
            <a:r>
              <a:rPr lang="fr-FR" sz="1600" b="1" dirty="0">
                <a:solidFill>
                  <a:schemeClr val="bg1"/>
                </a:solidFill>
                <a:latin typeface="Candara" panose="020E0502030303020204" pitchFamily="34" charset="0"/>
              </a:rPr>
              <a:t>n=444)</a:t>
            </a:r>
            <a:endParaRPr lang="fr-FR" sz="1400" b="1" dirty="0">
              <a:solidFill>
                <a:schemeClr val="bg1"/>
              </a:solidFill>
              <a:latin typeface="Candara" panose="020E0502030303020204" pitchFamily="34" charset="0"/>
            </a:endParaRPr>
          </a:p>
          <a:p>
            <a:pPr algn="ctr" eaLnBrk="1" hangingPunct="1"/>
            <a:endParaRPr lang="fr-FR" sz="1300" b="1" dirty="0">
              <a:solidFill>
                <a:schemeClr val="bg1"/>
              </a:solidFill>
              <a:latin typeface="Candara" panose="020E0502030303020204" pitchFamily="34" charset="0"/>
            </a:endParaRP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73" y="2878876"/>
            <a:ext cx="2745596" cy="2753144"/>
          </a:xfrm>
          <a:prstGeom prst="rect">
            <a:avLst/>
          </a:prstGeom>
        </p:spPr>
      </p:pic>
      <p:sp>
        <p:nvSpPr>
          <p:cNvPr id="15" name="ZoneTexte 14"/>
          <p:cNvSpPr txBox="1"/>
          <p:nvPr/>
        </p:nvSpPr>
        <p:spPr>
          <a:xfrm>
            <a:off x="6883349" y="1459193"/>
            <a:ext cx="1290408" cy="780477"/>
          </a:xfrm>
          <a:prstGeom prst="rect">
            <a:avLst/>
          </a:prstGeom>
          <a:noFill/>
        </p:spPr>
        <p:txBody>
          <a:bodyPr wrap="none" lIns="100803" tIns="50402" rIns="100803" bIns="50402" rtlCol="0">
            <a:spAutoFit/>
          </a:bodyPr>
          <a:lstStyle/>
          <a:p>
            <a:pPr algn="ctr"/>
            <a:r>
              <a:rPr lang="fr-FR" sz="2200" b="1" dirty="0">
                <a:solidFill>
                  <a:schemeClr val="bg1"/>
                </a:solidFill>
                <a:latin typeface="Candara" panose="020E0502030303020204" pitchFamily="34" charset="0"/>
              </a:rPr>
              <a:t>1078</a:t>
            </a:r>
          </a:p>
          <a:p>
            <a:pPr algn="ctr"/>
            <a:r>
              <a:rPr lang="fr-FR" sz="2200" b="1" dirty="0">
                <a:solidFill>
                  <a:schemeClr val="bg1"/>
                </a:solidFill>
                <a:latin typeface="Candara" panose="020E0502030303020204" pitchFamily="34" charset="0"/>
              </a:rPr>
              <a:t>parcelles</a:t>
            </a:r>
            <a:endParaRPr lang="fr-FR" sz="1800" b="1" dirty="0">
              <a:solidFill>
                <a:schemeClr val="bg1"/>
              </a:solidFill>
              <a:latin typeface="Candara" panose="020E0502030303020204" pitchFamily="34" charset="0"/>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76210"/>
            <a:ext cx="2216143" cy="1576871"/>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19423">
            <a:off x="-80529" y="1395122"/>
            <a:ext cx="2160000" cy="2160000"/>
          </a:xfrm>
          <a:prstGeom prst="rect">
            <a:avLst/>
          </a:prstGeom>
        </p:spPr>
      </p:pic>
    </p:spTree>
    <p:extLst>
      <p:ext uri="{BB962C8B-B14F-4D97-AF65-F5344CB8AC3E}">
        <p14:creationId xmlns:p14="http://schemas.microsoft.com/office/powerpoint/2010/main" val="1596992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4" y="2536082"/>
            <a:ext cx="2802131" cy="2203549"/>
          </a:xfrm>
          <a:prstGeom prst="rect">
            <a:avLst/>
          </a:prstGeom>
        </p:spPr>
      </p:pic>
      <p:sp>
        <p:nvSpPr>
          <p:cNvPr id="13" name="Titre 1"/>
          <p:cNvSpPr txBox="1">
            <a:spLocks/>
          </p:cNvSpPr>
          <p:nvPr/>
        </p:nvSpPr>
        <p:spPr>
          <a:xfrm>
            <a:off x="576907"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Inventaire des lombriciens (OPVT)</a:t>
            </a:r>
          </a:p>
        </p:txBody>
      </p:sp>
      <p:pic>
        <p:nvPicPr>
          <p:cNvPr id="8" name="Imag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19423">
            <a:off x="-65289" y="1456082"/>
            <a:ext cx="2160000" cy="21600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4887" y="1392945"/>
            <a:ext cx="6192688" cy="6192688"/>
          </a:xfrm>
          <a:prstGeom prst="rect">
            <a:avLst/>
          </a:prstGeom>
          <a:effectLst>
            <a:softEdge rad="254000"/>
          </a:effectLst>
        </p:spPr>
      </p:pic>
      <p:sp>
        <p:nvSpPr>
          <p:cNvPr id="6" name="ZoneTexte 5"/>
          <p:cNvSpPr txBox="1"/>
          <p:nvPr/>
        </p:nvSpPr>
        <p:spPr>
          <a:xfrm>
            <a:off x="7472952" y="1987615"/>
            <a:ext cx="1872000" cy="400110"/>
          </a:xfrm>
          <a:prstGeom prst="rect">
            <a:avLst/>
          </a:prstGeom>
          <a:noFill/>
        </p:spPr>
        <p:txBody>
          <a:bodyPr wrap="square" rtlCol="0">
            <a:spAutoFit/>
          </a:bodyPr>
          <a:lstStyle/>
          <a:p>
            <a:r>
              <a:rPr lang="fr-FR" b="1" dirty="0" smtClean="0">
                <a:solidFill>
                  <a:srgbClr val="9BD000"/>
                </a:solidFill>
              </a:rPr>
              <a:t>2013     </a:t>
            </a:r>
            <a:r>
              <a:rPr lang="fr-FR" sz="1600" b="1" dirty="0" smtClean="0"/>
              <a:t>        </a:t>
            </a:r>
            <a:r>
              <a:rPr lang="fr-FR" sz="1600" b="1" i="1" dirty="0" smtClean="0"/>
              <a:t>37 </a:t>
            </a:r>
            <a:r>
              <a:rPr lang="fr-FR" sz="1600" b="1" dirty="0" smtClean="0"/>
              <a:t>   </a:t>
            </a:r>
            <a:endParaRPr lang="en-NZ" sz="1600" b="1" dirty="0"/>
          </a:p>
        </p:txBody>
      </p:sp>
      <p:sp>
        <p:nvSpPr>
          <p:cNvPr id="11" name="ZoneTexte 10"/>
          <p:cNvSpPr txBox="1"/>
          <p:nvPr/>
        </p:nvSpPr>
        <p:spPr>
          <a:xfrm>
            <a:off x="7472952" y="2398767"/>
            <a:ext cx="2463904" cy="400110"/>
          </a:xfrm>
          <a:prstGeom prst="rect">
            <a:avLst/>
          </a:prstGeom>
          <a:noFill/>
        </p:spPr>
        <p:txBody>
          <a:bodyPr wrap="square" rtlCol="0">
            <a:spAutoFit/>
          </a:bodyPr>
          <a:lstStyle/>
          <a:p>
            <a:r>
              <a:rPr lang="fr-FR" b="1" dirty="0" smtClean="0">
                <a:solidFill>
                  <a:srgbClr val="9BD000"/>
                </a:solidFill>
              </a:rPr>
              <a:t>2014        </a:t>
            </a:r>
            <a:r>
              <a:rPr lang="fr-FR" sz="1600" b="1" dirty="0" smtClean="0"/>
              <a:t>+ 272</a:t>
            </a:r>
            <a:r>
              <a:rPr lang="fr-FR" sz="1600" b="1" dirty="0"/>
              <a:t> = </a:t>
            </a:r>
            <a:r>
              <a:rPr lang="fr-FR" b="1" dirty="0" smtClean="0"/>
              <a:t>309</a:t>
            </a:r>
            <a:endParaRPr lang="en-NZ" b="1" dirty="0">
              <a:solidFill>
                <a:srgbClr val="9BD000"/>
              </a:solidFill>
            </a:endParaRPr>
          </a:p>
        </p:txBody>
      </p:sp>
      <p:sp>
        <p:nvSpPr>
          <p:cNvPr id="12" name="ZoneTexte 11"/>
          <p:cNvSpPr txBox="1"/>
          <p:nvPr/>
        </p:nvSpPr>
        <p:spPr>
          <a:xfrm>
            <a:off x="7472952" y="2809919"/>
            <a:ext cx="2463904" cy="400110"/>
          </a:xfrm>
          <a:prstGeom prst="rect">
            <a:avLst/>
          </a:prstGeom>
          <a:noFill/>
        </p:spPr>
        <p:txBody>
          <a:bodyPr wrap="square" rtlCol="0">
            <a:spAutoFit/>
          </a:bodyPr>
          <a:lstStyle/>
          <a:p>
            <a:r>
              <a:rPr lang="fr-FR" b="1" dirty="0">
                <a:solidFill>
                  <a:srgbClr val="9BD000"/>
                </a:solidFill>
              </a:rPr>
              <a:t>2015</a:t>
            </a:r>
            <a:r>
              <a:rPr lang="fr-FR" b="1" dirty="0">
                <a:solidFill>
                  <a:srgbClr val="9BD000"/>
                </a:solidFill>
              </a:rPr>
              <a:t> </a:t>
            </a:r>
            <a:r>
              <a:rPr lang="fr-FR" b="1" dirty="0" smtClean="0">
                <a:solidFill>
                  <a:srgbClr val="9BD000"/>
                </a:solidFill>
              </a:rPr>
              <a:t>       </a:t>
            </a:r>
            <a:r>
              <a:rPr lang="fr-FR" sz="1600" b="1" dirty="0" smtClean="0"/>
              <a:t>+ 142 </a:t>
            </a:r>
            <a:r>
              <a:rPr lang="fr-FR" sz="1600" b="1" dirty="0"/>
              <a:t>= </a:t>
            </a:r>
            <a:r>
              <a:rPr lang="fr-FR" b="1" dirty="0" smtClean="0"/>
              <a:t>451</a:t>
            </a:r>
            <a:endParaRPr lang="en-NZ" b="1" dirty="0">
              <a:solidFill>
                <a:srgbClr val="9BD000"/>
              </a:solidFill>
            </a:endParaRPr>
          </a:p>
        </p:txBody>
      </p:sp>
      <p:sp>
        <p:nvSpPr>
          <p:cNvPr id="14" name="ZoneTexte 13"/>
          <p:cNvSpPr txBox="1"/>
          <p:nvPr/>
        </p:nvSpPr>
        <p:spPr>
          <a:xfrm>
            <a:off x="7472952" y="3221072"/>
            <a:ext cx="2463904" cy="400110"/>
          </a:xfrm>
          <a:prstGeom prst="rect">
            <a:avLst/>
          </a:prstGeom>
          <a:noFill/>
        </p:spPr>
        <p:txBody>
          <a:bodyPr wrap="square" rtlCol="0">
            <a:spAutoFit/>
          </a:bodyPr>
          <a:lstStyle/>
          <a:p>
            <a:r>
              <a:rPr lang="fr-FR" b="1" dirty="0" smtClean="0">
                <a:solidFill>
                  <a:srgbClr val="9BD000"/>
                </a:solidFill>
              </a:rPr>
              <a:t>2016        </a:t>
            </a:r>
            <a:r>
              <a:rPr lang="fr-FR" sz="1600" b="1" dirty="0" smtClean="0"/>
              <a:t>+ 186 = </a:t>
            </a:r>
            <a:r>
              <a:rPr lang="fr-FR" b="1" dirty="0" smtClean="0"/>
              <a:t>637</a:t>
            </a:r>
            <a:endParaRPr lang="en-NZ" b="1" dirty="0">
              <a:solidFill>
                <a:srgbClr val="9BD000"/>
              </a:solidFill>
            </a:endParaRPr>
          </a:p>
        </p:txBody>
      </p:sp>
      <p:sp>
        <p:nvSpPr>
          <p:cNvPr id="9" name="ZoneTexte 8"/>
          <p:cNvSpPr txBox="1"/>
          <p:nvPr/>
        </p:nvSpPr>
        <p:spPr>
          <a:xfrm>
            <a:off x="8507268" y="1649061"/>
            <a:ext cx="1800200" cy="338554"/>
          </a:xfrm>
          <a:prstGeom prst="rect">
            <a:avLst/>
          </a:prstGeom>
          <a:noFill/>
        </p:spPr>
        <p:txBody>
          <a:bodyPr wrap="square" rtlCol="0">
            <a:spAutoFit/>
          </a:bodyPr>
          <a:lstStyle/>
          <a:p>
            <a:r>
              <a:rPr lang="fr-FR" sz="1600" b="1" dirty="0" smtClean="0"/>
              <a:t>Observations</a:t>
            </a:r>
            <a:endParaRPr lang="en-NZ" sz="1600" b="1" dirty="0"/>
          </a:p>
        </p:txBody>
      </p:sp>
      <p:sp>
        <p:nvSpPr>
          <p:cNvPr id="16" name="Text Box 1045"/>
          <p:cNvSpPr txBox="1">
            <a:spLocks noChangeArrowheads="1"/>
          </p:cNvSpPr>
          <p:nvPr/>
        </p:nvSpPr>
        <p:spPr bwMode="auto">
          <a:xfrm>
            <a:off x="143768" y="5126888"/>
            <a:ext cx="3596845" cy="2179270"/>
          </a:xfrm>
          <a:prstGeom prst="rect">
            <a:avLst/>
          </a:prstGeom>
          <a:solidFill>
            <a:schemeClr val="tx1"/>
          </a:solidFill>
          <a:ln>
            <a:noFill/>
          </a:ln>
          <a:extLst/>
        </p:spPr>
        <p:txBody>
          <a:bodyPr wrap="square" lIns="100795" tIns="50397" rIns="100795" bIns="50397">
            <a:spAutoFit/>
          </a:bodyPr>
          <a:lstStyle>
            <a:lvl1pPr eaLnBrk="0" hangingPunct="0">
              <a:defRPr sz="2400">
                <a:solidFill>
                  <a:schemeClr val="tx1"/>
                </a:solidFill>
                <a:latin typeface="Arial Unicode MS" pitchFamily="34" charset="-128"/>
                <a:cs typeface="Times New Roman" pitchFamily="18" charset="0"/>
              </a:defRPr>
            </a:lvl1pPr>
            <a:lvl2pPr marL="742950" indent="-285750" eaLnBrk="0" hangingPunct="0">
              <a:defRPr sz="2400">
                <a:solidFill>
                  <a:schemeClr val="tx1"/>
                </a:solidFill>
                <a:latin typeface="Arial Unicode MS" pitchFamily="34" charset="-128"/>
                <a:cs typeface="Times New Roman" pitchFamily="18" charset="0"/>
              </a:defRPr>
            </a:lvl2pPr>
            <a:lvl3pPr marL="1143000" indent="-228600" eaLnBrk="0" hangingPunct="0">
              <a:defRPr sz="2400">
                <a:solidFill>
                  <a:schemeClr val="tx1"/>
                </a:solidFill>
                <a:latin typeface="Arial Unicode MS" pitchFamily="34" charset="-128"/>
                <a:cs typeface="Times New Roman" pitchFamily="18" charset="0"/>
              </a:defRPr>
            </a:lvl3pPr>
            <a:lvl4pPr marL="1600200" indent="-228600" eaLnBrk="0" hangingPunct="0">
              <a:defRPr sz="2400">
                <a:solidFill>
                  <a:schemeClr val="tx1"/>
                </a:solidFill>
                <a:latin typeface="Arial Unicode MS" pitchFamily="34" charset="-128"/>
                <a:cs typeface="Times New Roman" pitchFamily="18" charset="0"/>
              </a:defRPr>
            </a:lvl4pPr>
            <a:lvl5pPr marL="2057400" indent="-228600" eaLnBrk="0" hangingPunct="0">
              <a:defRPr sz="2400">
                <a:solidFill>
                  <a:schemeClr val="tx1"/>
                </a:solidFill>
                <a:latin typeface="Arial Unicode MS" pitchFamily="34" charset="-128"/>
                <a:cs typeface="Times New Roman" pitchFamily="18" charset="0"/>
              </a:defRPr>
            </a:lvl5pPr>
            <a:lvl6pPr marL="25146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6pPr>
            <a:lvl7pPr marL="29718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7pPr>
            <a:lvl8pPr marL="34290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8pPr>
            <a:lvl9pPr marL="3886200" indent="-228600" eaLnBrk="0" fontAlgn="base" hangingPunct="0">
              <a:spcBef>
                <a:spcPct val="50000"/>
              </a:spcBef>
              <a:spcAft>
                <a:spcPct val="0"/>
              </a:spcAft>
              <a:defRPr sz="2400">
                <a:solidFill>
                  <a:schemeClr val="tx1"/>
                </a:solidFill>
                <a:latin typeface="Arial Unicode MS" pitchFamily="34" charset="-128"/>
                <a:cs typeface="Times New Roman" pitchFamily="18" charset="0"/>
              </a:defRPr>
            </a:lvl9pPr>
          </a:lstStyle>
          <a:p>
            <a:pPr eaLnBrk="1" hangingPunct="1"/>
            <a:r>
              <a:rPr lang="fr-FR" sz="1800" b="1" dirty="0" smtClean="0">
                <a:solidFill>
                  <a:schemeClr val="bg1"/>
                </a:solidFill>
                <a:latin typeface="Candara" panose="020E0502030303020204" pitchFamily="34" charset="0"/>
              </a:rPr>
              <a:t>Vignes </a:t>
            </a:r>
            <a:r>
              <a:rPr lang="fr-FR" sz="1100" b="1" dirty="0">
                <a:solidFill>
                  <a:schemeClr val="bg1"/>
                </a:solidFill>
                <a:latin typeface="Candara" panose="020E0502030303020204" pitchFamily="34" charset="0"/>
              </a:rPr>
              <a:t>(</a:t>
            </a:r>
            <a:r>
              <a:rPr lang="fr-FR" sz="1100" b="1" dirty="0" err="1">
                <a:solidFill>
                  <a:schemeClr val="bg1"/>
                </a:solidFill>
                <a:latin typeface="Candara" panose="020E0502030303020204" pitchFamily="34" charset="0"/>
              </a:rPr>
              <a:t>Agrinnov</a:t>
            </a:r>
            <a:r>
              <a:rPr lang="fr-FR" sz="1100" b="1" dirty="0">
                <a:solidFill>
                  <a:schemeClr val="bg1"/>
                </a:solidFill>
                <a:latin typeface="Candara" panose="020E0502030303020204" pitchFamily="34" charset="0"/>
              </a:rPr>
              <a:t> 2014)</a:t>
            </a:r>
            <a:endParaRPr lang="fr-FR" sz="1800" b="1" dirty="0">
              <a:solidFill>
                <a:schemeClr val="bg1"/>
              </a:solidFill>
              <a:latin typeface="Candara" panose="020E0502030303020204" pitchFamily="34" charset="0"/>
            </a:endParaRPr>
          </a:p>
          <a:p>
            <a:pPr eaLnBrk="1" hangingPunct="1"/>
            <a:r>
              <a:rPr lang="fr-FR" sz="1800" b="1" dirty="0">
                <a:solidFill>
                  <a:schemeClr val="bg1"/>
                </a:solidFill>
                <a:latin typeface="Candara" panose="020E0502030303020204" pitchFamily="34" charset="0"/>
              </a:rPr>
              <a:t>Grandes cultures </a:t>
            </a:r>
            <a:r>
              <a:rPr lang="fr-FR" sz="1100" b="1" dirty="0">
                <a:solidFill>
                  <a:schemeClr val="bg1"/>
                </a:solidFill>
                <a:latin typeface="Candara" panose="020E0502030303020204" pitchFamily="34" charset="0"/>
              </a:rPr>
              <a:t>(</a:t>
            </a:r>
            <a:r>
              <a:rPr lang="fr-FR" sz="1100" b="1" dirty="0" err="1">
                <a:solidFill>
                  <a:schemeClr val="bg1"/>
                </a:solidFill>
                <a:latin typeface="Candara" panose="020E0502030303020204" pitchFamily="34" charset="0"/>
              </a:rPr>
              <a:t>Agrinnov</a:t>
            </a:r>
            <a:r>
              <a:rPr lang="fr-FR" sz="1100" b="1" dirty="0">
                <a:solidFill>
                  <a:schemeClr val="bg1"/>
                </a:solidFill>
                <a:latin typeface="Candara" panose="020E0502030303020204" pitchFamily="34" charset="0"/>
              </a:rPr>
              <a:t> 2014)</a:t>
            </a:r>
          </a:p>
          <a:p>
            <a:pPr eaLnBrk="1" hangingPunct="1"/>
            <a:r>
              <a:rPr lang="fr-FR" sz="1800" b="1" dirty="0" smtClean="0">
                <a:solidFill>
                  <a:schemeClr val="bg1"/>
                </a:solidFill>
                <a:latin typeface="Candara" panose="020E0502030303020204" pitchFamily="34" charset="0"/>
              </a:rPr>
              <a:t>Polyculture </a:t>
            </a:r>
            <a:r>
              <a:rPr lang="fr-FR" sz="1100" b="1" dirty="0" smtClean="0">
                <a:solidFill>
                  <a:schemeClr val="bg1"/>
                </a:solidFill>
                <a:latin typeface="Candara" panose="020E0502030303020204" pitchFamily="34" charset="0"/>
              </a:rPr>
              <a:t>(SUSTAIN, Sols de Bretagne2)</a:t>
            </a:r>
            <a:endParaRPr lang="fr-FR" sz="1800" b="1" dirty="0" smtClean="0">
              <a:solidFill>
                <a:schemeClr val="bg1"/>
              </a:solidFill>
              <a:latin typeface="Candara" panose="020E0502030303020204" pitchFamily="34" charset="0"/>
            </a:endParaRPr>
          </a:p>
          <a:p>
            <a:pPr eaLnBrk="1" hangingPunct="1"/>
            <a:r>
              <a:rPr lang="fr-FR" sz="1800" b="1" dirty="0" smtClean="0">
                <a:solidFill>
                  <a:srgbClr val="9BD000"/>
                </a:solidFill>
                <a:latin typeface="Candara" panose="020E0502030303020204" pitchFamily="34" charset="0"/>
              </a:rPr>
              <a:t>Jardins</a:t>
            </a:r>
            <a:r>
              <a:rPr lang="fr-FR" sz="1800" b="1" dirty="0" smtClean="0">
                <a:solidFill>
                  <a:schemeClr val="bg1"/>
                </a:solidFill>
                <a:latin typeface="Candara" panose="020E0502030303020204" pitchFamily="34" charset="0"/>
              </a:rPr>
              <a:t>  </a:t>
            </a:r>
            <a:r>
              <a:rPr lang="fr-FR" sz="1100" b="1" dirty="0" smtClean="0">
                <a:solidFill>
                  <a:schemeClr val="bg1"/>
                </a:solidFill>
                <a:latin typeface="Candara" panose="020E0502030303020204" pitchFamily="34" charset="0"/>
              </a:rPr>
              <a:t>(JASSUR, sol de Bretagne2)</a:t>
            </a:r>
            <a:r>
              <a:rPr lang="fr-FR" sz="1800" b="1" dirty="0" smtClean="0">
                <a:solidFill>
                  <a:schemeClr val="bg1"/>
                </a:solidFill>
                <a:latin typeface="Candara" panose="020E0502030303020204" pitchFamily="34" charset="0"/>
              </a:rPr>
              <a:t> </a:t>
            </a:r>
            <a:endParaRPr lang="fr-FR" sz="1800" b="1" dirty="0">
              <a:solidFill>
                <a:schemeClr val="bg1"/>
              </a:solidFill>
              <a:latin typeface="Candara" panose="020E0502030303020204" pitchFamily="34" charset="0"/>
            </a:endParaRPr>
          </a:p>
          <a:p>
            <a:pPr eaLnBrk="1" hangingPunct="1"/>
            <a:r>
              <a:rPr lang="fr-FR" sz="1800" b="1" dirty="0" smtClean="0">
                <a:solidFill>
                  <a:schemeClr val="bg1"/>
                </a:solidFill>
                <a:latin typeface="Candara" panose="020E0502030303020204" pitchFamily="34" charset="0"/>
              </a:rPr>
              <a:t>Prairies</a:t>
            </a:r>
            <a:r>
              <a:rPr lang="fr-FR" sz="1800" b="1" dirty="0" smtClean="0">
                <a:solidFill>
                  <a:schemeClr val="bg1"/>
                </a:solidFill>
                <a:latin typeface="Candara" panose="020E0502030303020204" pitchFamily="34" charset="0"/>
              </a:rPr>
              <a:t>  </a:t>
            </a:r>
            <a:r>
              <a:rPr lang="fr-FR" sz="1100" b="1" dirty="0" smtClean="0">
                <a:solidFill>
                  <a:schemeClr val="bg1"/>
                </a:solidFill>
                <a:latin typeface="Candara" panose="020E0502030303020204" pitchFamily="34" charset="0"/>
              </a:rPr>
              <a:t>(LIFE PTD)</a:t>
            </a:r>
            <a:endParaRPr lang="fr-FR" sz="1800" b="1" dirty="0" smtClean="0">
              <a:solidFill>
                <a:schemeClr val="bg1"/>
              </a:solidFill>
              <a:latin typeface="Candara" panose="020E0502030303020204" pitchFamily="34" charset="0"/>
            </a:endParaRPr>
          </a:p>
          <a:p>
            <a:pPr eaLnBrk="1" hangingPunct="1"/>
            <a:r>
              <a:rPr lang="fr-FR" sz="1800" b="1" dirty="0" smtClean="0">
                <a:solidFill>
                  <a:schemeClr val="bg1"/>
                </a:solidFill>
                <a:latin typeface="Candara" panose="020E0502030303020204" pitchFamily="34" charset="0"/>
              </a:rPr>
              <a:t>Agroforesterie </a:t>
            </a:r>
            <a:r>
              <a:rPr lang="fr-FR" sz="1100" b="1" dirty="0">
                <a:solidFill>
                  <a:schemeClr val="bg1"/>
                </a:solidFill>
                <a:latin typeface="Candara" panose="020E0502030303020204" pitchFamily="34" charset="0"/>
              </a:rPr>
              <a:t>(</a:t>
            </a:r>
            <a:r>
              <a:rPr lang="fr-FR" sz="1100" b="1" dirty="0" err="1">
                <a:solidFill>
                  <a:schemeClr val="bg1"/>
                </a:solidFill>
                <a:latin typeface="Candara" panose="020E0502030303020204" pitchFamily="34" charset="0"/>
              </a:rPr>
              <a:t>AgripSol</a:t>
            </a:r>
            <a:r>
              <a:rPr lang="fr-FR" sz="1100" b="1" dirty="0">
                <a:solidFill>
                  <a:schemeClr val="bg1"/>
                </a:solidFill>
                <a:latin typeface="Candara" panose="020E0502030303020204" pitchFamily="34" charset="0"/>
              </a:rPr>
              <a:t>, OPVT)</a:t>
            </a:r>
            <a:endParaRPr lang="fr-FR" sz="1800" b="1" dirty="0">
              <a:solidFill>
                <a:schemeClr val="bg1"/>
              </a:solidFill>
              <a:latin typeface="Candara" panose="020E0502030303020204" pitchFamily="34" charset="0"/>
            </a:endParaRPr>
          </a:p>
          <a:p>
            <a:pPr eaLnBrk="1" hangingPunct="1"/>
            <a:r>
              <a:rPr lang="fr-FR" sz="1800" b="1" dirty="0">
                <a:solidFill>
                  <a:srgbClr val="9BD000"/>
                </a:solidFill>
                <a:latin typeface="Candara" panose="020E0502030303020204" pitchFamily="34" charset="0"/>
              </a:rPr>
              <a:t>Maraichage agroforestier </a:t>
            </a:r>
            <a:r>
              <a:rPr lang="fr-FR" sz="1100" b="1" dirty="0">
                <a:solidFill>
                  <a:schemeClr val="bg1"/>
                </a:solidFill>
                <a:latin typeface="Candara" panose="020E0502030303020204" pitchFamily="34" charset="0"/>
              </a:rPr>
              <a:t>(SMART 2015)</a:t>
            </a:r>
            <a:endParaRPr lang="fr-FR" sz="1800" b="1" dirty="0">
              <a:solidFill>
                <a:schemeClr val="bg1"/>
              </a:solidFill>
              <a:latin typeface="Candara" panose="020E0502030303020204" pitchFamily="34" charset="0"/>
            </a:endParaRPr>
          </a:p>
          <a:p>
            <a:pPr algn="ctr" eaLnBrk="1" hangingPunct="1"/>
            <a:endParaRPr lang="fr-FR" sz="9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830978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18" y="1622334"/>
            <a:ext cx="5622324" cy="5622324"/>
          </a:xfrm>
          <a:prstGeom prst="rect">
            <a:avLst/>
          </a:prstGeom>
          <a:effectLst>
            <a:softEdge rad="254000"/>
          </a:effectLst>
        </p:spPr>
      </p:pic>
      <p:sp>
        <p:nvSpPr>
          <p:cNvPr id="14" name="Rectangle 13"/>
          <p:cNvSpPr/>
          <p:nvPr/>
        </p:nvSpPr>
        <p:spPr>
          <a:xfrm>
            <a:off x="5040312" y="1412410"/>
            <a:ext cx="5040313" cy="6042173"/>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itre 1"/>
          <p:cNvSpPr txBox="1">
            <a:spLocks/>
          </p:cNvSpPr>
          <p:nvPr/>
        </p:nvSpPr>
        <p:spPr>
          <a:xfrm>
            <a:off x="576907"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Inventaire des lombriciens (OPVT)</a:t>
            </a:r>
          </a:p>
        </p:txBody>
      </p:sp>
      <p:grpSp>
        <p:nvGrpSpPr>
          <p:cNvPr id="6" name="Groupe 5"/>
          <p:cNvGrpSpPr/>
          <p:nvPr/>
        </p:nvGrpSpPr>
        <p:grpSpPr>
          <a:xfrm>
            <a:off x="6835310" y="1298763"/>
            <a:ext cx="1728192" cy="1937727"/>
            <a:chOff x="-144264" y="1456082"/>
            <a:chExt cx="2802131" cy="3283549"/>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4" y="2536082"/>
              <a:ext cx="2802131" cy="2203549"/>
            </a:xfrm>
            <a:prstGeom prst="rect">
              <a:avLst/>
            </a:prstGeom>
          </p:spPr>
        </p:pic>
        <p:pic>
          <p:nvPicPr>
            <p:cNvPr id="5" name="Imag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19423">
              <a:off x="-65289" y="1456082"/>
              <a:ext cx="2160000" cy="2160000"/>
            </a:xfrm>
            <a:prstGeom prst="rect">
              <a:avLst/>
            </a:prstGeom>
          </p:spPr>
        </p:pic>
      </p:grpSp>
      <p:pic>
        <p:nvPicPr>
          <p:cNvPr id="7" name="Image 6"/>
          <p:cNvPicPr>
            <a:picLocks noChangeAspect="1"/>
          </p:cNvPicPr>
          <p:nvPr/>
        </p:nvPicPr>
        <p:blipFill>
          <a:blip r:embed="rId5"/>
          <a:stretch>
            <a:fillRect/>
          </a:stretch>
        </p:blipFill>
        <p:spPr>
          <a:xfrm>
            <a:off x="8321049" y="1549860"/>
            <a:ext cx="1589641" cy="1678988"/>
          </a:xfrm>
          <a:prstGeom prst="rect">
            <a:avLst/>
          </a:prstGeom>
        </p:spPr>
      </p:pic>
      <p:pic>
        <p:nvPicPr>
          <p:cNvPr id="10" name="Image 9"/>
          <p:cNvPicPr>
            <a:picLocks noChangeAspect="1"/>
          </p:cNvPicPr>
          <p:nvPr/>
        </p:nvPicPr>
        <p:blipFill>
          <a:blip r:embed="rId6"/>
          <a:stretch>
            <a:fillRect/>
          </a:stretch>
        </p:blipFill>
        <p:spPr>
          <a:xfrm>
            <a:off x="5206032" y="3343170"/>
            <a:ext cx="4706953" cy="4079389"/>
          </a:xfrm>
          <a:prstGeom prst="rect">
            <a:avLst/>
          </a:prstGeom>
        </p:spPr>
      </p:pic>
      <p:grpSp>
        <p:nvGrpSpPr>
          <p:cNvPr id="13" name="Groupe 12"/>
          <p:cNvGrpSpPr/>
          <p:nvPr/>
        </p:nvGrpSpPr>
        <p:grpSpPr>
          <a:xfrm>
            <a:off x="5453330" y="1622334"/>
            <a:ext cx="1490859" cy="1704232"/>
            <a:chOff x="5688665" y="1722730"/>
            <a:chExt cx="1176485" cy="1291899"/>
          </a:xfrm>
        </p:grpSpPr>
        <p:pic>
          <p:nvPicPr>
            <p:cNvPr id="12" name="Imag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83679">
              <a:off x="5688665" y="1722730"/>
              <a:ext cx="1068132" cy="1080000"/>
            </a:xfrm>
            <a:prstGeom prst="rect">
              <a:avLst/>
            </a:prstGeom>
          </p:spPr>
        </p:pic>
        <p:pic>
          <p:nvPicPr>
            <p:cNvPr id="11" name="Image 10"/>
            <p:cNvPicPr>
              <a:picLocks noChangeAspect="1"/>
            </p:cNvPicPr>
            <p:nvPr/>
          </p:nvPicPr>
          <p:blipFill rotWithShape="1">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r="6061" b="13435"/>
            <a:stretch/>
          </p:blipFill>
          <p:spPr>
            <a:xfrm>
              <a:off x="5697686" y="2234657"/>
              <a:ext cx="1167464" cy="779972"/>
            </a:xfrm>
            <a:prstGeom prst="rect">
              <a:avLst/>
            </a:prstGeom>
          </p:spPr>
        </p:pic>
      </p:grpSp>
    </p:spTree>
    <p:extLst>
      <p:ext uri="{BB962C8B-B14F-4D97-AF65-F5344CB8AC3E}">
        <p14:creationId xmlns:p14="http://schemas.microsoft.com/office/powerpoint/2010/main" val="818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633" y="2414870"/>
            <a:ext cx="4114956" cy="4643096"/>
          </a:xfrm>
          <a:prstGeom prst="rect">
            <a:avLst/>
          </a:prstGeom>
        </p:spPr>
      </p:pic>
      <p:pic>
        <p:nvPicPr>
          <p:cNvPr id="11"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2113" y="2438654"/>
            <a:ext cx="4072799" cy="4595528"/>
          </a:xfrm>
          <a:prstGeom prst="rect">
            <a:avLst/>
          </a:prstGeom>
        </p:spPr>
      </p:pic>
      <p:sp>
        <p:nvSpPr>
          <p:cNvPr id="81" name="ZoneTexte 80"/>
          <p:cNvSpPr txBox="1"/>
          <p:nvPr/>
        </p:nvSpPr>
        <p:spPr>
          <a:xfrm>
            <a:off x="1018729" y="1510472"/>
            <a:ext cx="8043169" cy="902007"/>
          </a:xfrm>
          <a:prstGeom prst="rect">
            <a:avLst/>
          </a:prstGeom>
          <a:noFill/>
        </p:spPr>
        <p:txBody>
          <a:bodyPr wrap="square" lIns="100803" tIns="50402" rIns="100803" bIns="50402" rtlCol="0">
            <a:spAutoFit/>
          </a:bodyPr>
          <a:lstStyle/>
          <a:p>
            <a:pPr algn="ctr"/>
            <a:r>
              <a:rPr lang="fr-FR" sz="2600" b="1" dirty="0">
                <a:solidFill>
                  <a:srgbClr val="E46C0A"/>
                </a:solidFill>
              </a:rPr>
              <a:t>Cartes de prédiction </a:t>
            </a:r>
            <a:r>
              <a:rPr lang="fr-FR" sz="2600" b="1" dirty="0" smtClean="0">
                <a:solidFill>
                  <a:srgbClr val="E46C0A"/>
                </a:solidFill>
              </a:rPr>
              <a:t>nationale créées </a:t>
            </a:r>
            <a:r>
              <a:rPr lang="fr-FR" sz="2600" b="1" dirty="0">
                <a:solidFill>
                  <a:srgbClr val="E46C0A"/>
                </a:solidFill>
              </a:rPr>
              <a:t>en 2014 pour l’UE </a:t>
            </a:r>
          </a:p>
          <a:p>
            <a:pPr algn="ctr"/>
            <a:r>
              <a:rPr lang="fr-FR" sz="2600" b="1" dirty="0">
                <a:solidFill>
                  <a:srgbClr val="E46C0A"/>
                </a:solidFill>
              </a:rPr>
              <a:t>à partir des données </a:t>
            </a:r>
            <a:r>
              <a:rPr lang="fr-FR" sz="2600" b="1" dirty="0" err="1" smtClean="0">
                <a:solidFill>
                  <a:srgbClr val="E46C0A"/>
                </a:solidFill>
              </a:rPr>
              <a:t>EcoBioSoil</a:t>
            </a:r>
            <a:endParaRPr lang="fr-FR" sz="2600" b="1" dirty="0">
              <a:solidFill>
                <a:srgbClr val="E46C0A"/>
              </a:solidFill>
            </a:endParaRPr>
          </a:p>
        </p:txBody>
      </p:sp>
      <p:sp>
        <p:nvSpPr>
          <p:cNvPr id="7"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Indicateurs LOMBRICIENS</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000" dirty="0" smtClean="0">
                <a:solidFill>
                  <a:srgbClr val="FFFFFF"/>
                </a:solidFill>
                <a:latin typeface="Claphappy" pitchFamily="2" charset="0"/>
                <a:ea typeface="Microsoft YaHei" pitchFamily="34" charset="-122"/>
              </a:rPr>
              <a:t>Abondance numérique et diversité</a:t>
            </a:r>
          </a:p>
        </p:txBody>
      </p:sp>
      <p:sp>
        <p:nvSpPr>
          <p:cNvPr id="2" name="Rectangle 1"/>
          <p:cNvSpPr/>
          <p:nvPr/>
        </p:nvSpPr>
        <p:spPr>
          <a:xfrm>
            <a:off x="6960637" y="7103112"/>
            <a:ext cx="3144772" cy="400110"/>
          </a:xfrm>
          <a:prstGeom prst="rect">
            <a:avLst/>
          </a:prstGeom>
        </p:spPr>
        <p:txBody>
          <a:bodyPr wrap="none">
            <a:spAutoFit/>
          </a:bodyPr>
          <a:lstStyle/>
          <a:p>
            <a:pPr algn="ctr"/>
            <a:r>
              <a:rPr lang="fr-FR" dirty="0" smtClean="0">
                <a:solidFill>
                  <a:srgbClr val="0000FF"/>
                </a:solidFill>
              </a:rPr>
              <a:t>(Source : </a:t>
            </a:r>
            <a:r>
              <a:rPr lang="fr-FR" dirty="0" err="1" smtClean="0">
                <a:solidFill>
                  <a:srgbClr val="0000FF"/>
                </a:solidFill>
              </a:rPr>
              <a:t>Rutgers</a:t>
            </a:r>
            <a:r>
              <a:rPr lang="fr-FR" dirty="0" smtClean="0">
                <a:solidFill>
                  <a:srgbClr val="0000FF"/>
                </a:solidFill>
              </a:rPr>
              <a:t> </a:t>
            </a:r>
            <a:r>
              <a:rPr lang="fr-FR" dirty="0">
                <a:solidFill>
                  <a:srgbClr val="0000FF"/>
                </a:solidFill>
              </a:rPr>
              <a:t>&amp; al, 2014)</a:t>
            </a:r>
            <a:endParaRPr lang="fr-FR" sz="2600" b="1" dirty="0">
              <a:solidFill>
                <a:srgbClr val="0000FF"/>
              </a:solidFill>
            </a:endParaRPr>
          </a:p>
        </p:txBody>
      </p:sp>
    </p:spTree>
    <p:extLst>
      <p:ext uri="{BB962C8B-B14F-4D97-AF65-F5344CB8AC3E}">
        <p14:creationId xmlns:p14="http://schemas.microsoft.com/office/powerpoint/2010/main" val="2576290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755" y="2657337"/>
            <a:ext cx="7855625" cy="48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Indicateurs LOMBRICIENS</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000" dirty="0" smtClean="0">
                <a:solidFill>
                  <a:srgbClr val="FFFFFF"/>
                </a:solidFill>
                <a:latin typeface="Claphappy" pitchFamily="2" charset="0"/>
                <a:ea typeface="Microsoft YaHei" pitchFamily="34" charset="-122"/>
              </a:rPr>
              <a:t>Abondance numérique et diversité</a:t>
            </a:r>
          </a:p>
        </p:txBody>
      </p:sp>
      <p:sp>
        <p:nvSpPr>
          <p:cNvPr id="7" name="ZoneTexte 6"/>
          <p:cNvSpPr txBox="1"/>
          <p:nvPr/>
        </p:nvSpPr>
        <p:spPr>
          <a:xfrm>
            <a:off x="-720328" y="1684018"/>
            <a:ext cx="7538290" cy="809675"/>
          </a:xfrm>
          <a:prstGeom prst="rect">
            <a:avLst/>
          </a:prstGeom>
          <a:noFill/>
        </p:spPr>
        <p:txBody>
          <a:bodyPr wrap="square" lIns="100803" tIns="50402" rIns="100803" bIns="50402" rtlCol="0">
            <a:spAutoFit/>
          </a:bodyPr>
          <a:lstStyle/>
          <a:p>
            <a:pPr algn="ctr"/>
            <a:r>
              <a:rPr lang="fr-FR" sz="2600" b="1" dirty="0">
                <a:solidFill>
                  <a:srgbClr val="E46C0A"/>
                </a:solidFill>
              </a:rPr>
              <a:t>Collaboration nationale avec l’ONB</a:t>
            </a:r>
          </a:p>
          <a:p>
            <a:pPr algn="ctr"/>
            <a:r>
              <a:rPr lang="fr-FR" b="1" dirty="0">
                <a:solidFill>
                  <a:srgbClr val="E46C0A"/>
                </a:solidFill>
              </a:rPr>
              <a:t>(Observatoire National de la Biodiversité)</a:t>
            </a:r>
          </a:p>
        </p:txBody>
      </p:sp>
      <p:pic>
        <p:nvPicPr>
          <p:cNvPr id="8" name="Image 7" descr="Capture d’écr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416" y="1588844"/>
            <a:ext cx="3987801" cy="1000024"/>
          </a:xfrm>
          <a:prstGeom prst="rect">
            <a:avLst/>
          </a:prstGeom>
        </p:spPr>
      </p:pic>
    </p:spTree>
    <p:extLst>
      <p:ext uri="{BB962C8B-B14F-4D97-AF65-F5344CB8AC3E}">
        <p14:creationId xmlns:p14="http://schemas.microsoft.com/office/powerpoint/2010/main" val="2968487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Indicateurs LOMBRICIENS</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000" dirty="0" smtClean="0">
                <a:solidFill>
                  <a:srgbClr val="FFFFFF"/>
                </a:solidFill>
                <a:latin typeface="Claphappy" pitchFamily="2" charset="0"/>
                <a:ea typeface="Microsoft YaHei" pitchFamily="34" charset="-122"/>
              </a:rPr>
              <a:t>Abondance numérique et diversité</a:t>
            </a:r>
          </a:p>
        </p:txBody>
      </p:sp>
      <p:sp>
        <p:nvSpPr>
          <p:cNvPr id="7" name="ZoneTexte 6"/>
          <p:cNvSpPr txBox="1"/>
          <p:nvPr/>
        </p:nvSpPr>
        <p:spPr>
          <a:xfrm>
            <a:off x="-720328" y="1684018"/>
            <a:ext cx="7538290" cy="809675"/>
          </a:xfrm>
          <a:prstGeom prst="rect">
            <a:avLst/>
          </a:prstGeom>
          <a:noFill/>
        </p:spPr>
        <p:txBody>
          <a:bodyPr wrap="square" lIns="100803" tIns="50402" rIns="100803" bIns="50402" rtlCol="0">
            <a:spAutoFit/>
          </a:bodyPr>
          <a:lstStyle/>
          <a:p>
            <a:pPr algn="ctr"/>
            <a:r>
              <a:rPr lang="fr-FR" sz="2600" b="1" dirty="0">
                <a:solidFill>
                  <a:srgbClr val="E46C0A"/>
                </a:solidFill>
              </a:rPr>
              <a:t>Collaboration nationale avec l’ONB</a:t>
            </a:r>
          </a:p>
          <a:p>
            <a:pPr algn="ctr"/>
            <a:r>
              <a:rPr lang="fr-FR" b="1" dirty="0">
                <a:solidFill>
                  <a:srgbClr val="E46C0A"/>
                </a:solidFill>
              </a:rPr>
              <a:t>(Observatoire National de la Biodiversité)</a:t>
            </a:r>
          </a:p>
        </p:txBody>
      </p:sp>
      <p:pic>
        <p:nvPicPr>
          <p:cNvPr id="8" name="Image 7" descr="Capture d’écr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416" y="1588844"/>
            <a:ext cx="3987801" cy="1000024"/>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69" y="2588867"/>
            <a:ext cx="7944231" cy="49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906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8" name="Rectangle 11"/>
          <p:cNvSpPr>
            <a:spLocks noChangeArrowheads="1"/>
          </p:cNvSpPr>
          <p:nvPr/>
        </p:nvSpPr>
        <p:spPr bwMode="auto">
          <a:xfrm>
            <a:off x="1799952" y="1476375"/>
            <a:ext cx="6914259" cy="1322676"/>
          </a:xfrm>
          <a:prstGeom prst="rect">
            <a:avLst/>
          </a:prstGeom>
          <a:noFill/>
          <a:ln>
            <a:noFill/>
          </a:ln>
          <a:extLst/>
        </p:spPr>
        <p:txBody>
          <a:bodyPr wrap="square" lIns="90682" tIns="45342" rIns="90682" bIns="45342">
            <a:spAutoFit/>
          </a:bodyPr>
          <a:lstStyle/>
          <a:p>
            <a:pPr algn="ctr">
              <a:defRPr/>
            </a:pPr>
            <a:r>
              <a:rPr lang="fr-FR" altLang="fr-FR" sz="3100" b="1" dirty="0">
                <a:solidFill>
                  <a:schemeClr val="accent6"/>
                </a:solidFill>
                <a:latin typeface="Candara" pitchFamily="34" charset="0"/>
              </a:rPr>
              <a:t>A l’échelle Parcelle ou </a:t>
            </a:r>
            <a:r>
              <a:rPr lang="fr-FR" altLang="fr-FR" sz="3100" b="1" dirty="0" smtClean="0">
                <a:solidFill>
                  <a:schemeClr val="accent6"/>
                </a:solidFill>
                <a:latin typeface="Candara" pitchFamily="34" charset="0"/>
              </a:rPr>
              <a:t>Modalité</a:t>
            </a:r>
          </a:p>
          <a:p>
            <a:pPr algn="ctr">
              <a:defRPr/>
            </a:pPr>
            <a:r>
              <a:rPr lang="fr-FR" altLang="fr-FR" sz="1800" b="1" dirty="0" smtClean="0">
                <a:solidFill>
                  <a:schemeClr val="accent6"/>
                </a:solidFill>
                <a:latin typeface="Candara" panose="020E0502030303020204" pitchFamily="34" charset="0"/>
              </a:rPr>
              <a:t>Notre </a:t>
            </a:r>
            <a:r>
              <a:rPr lang="fr-FR" altLang="fr-FR" sz="1800" b="1" dirty="0">
                <a:solidFill>
                  <a:schemeClr val="accent6"/>
                </a:solidFill>
                <a:latin typeface="Candara" panose="020E0502030303020204" pitchFamily="34" charset="0"/>
              </a:rPr>
              <a:t>fiche Parcellaire</a:t>
            </a:r>
            <a:r>
              <a:rPr lang="fr-FR" altLang="fr-FR" sz="1800" dirty="0">
                <a:solidFill>
                  <a:schemeClr val="accent6"/>
                </a:solidFill>
                <a:latin typeface="Candara" panose="020E0502030303020204" pitchFamily="34" charset="0"/>
              </a:rPr>
              <a:t> permettent de connaître les résultats …</a:t>
            </a:r>
          </a:p>
          <a:p>
            <a:pPr>
              <a:defRPr/>
            </a:pPr>
            <a:r>
              <a:rPr lang="fr-FR" altLang="fr-FR" sz="3100" b="1" dirty="0" smtClean="0">
                <a:solidFill>
                  <a:schemeClr val="accent6"/>
                </a:solidFill>
                <a:latin typeface="Candara" pitchFamily="34" charset="0"/>
              </a:rPr>
              <a:t> </a:t>
            </a:r>
            <a:endParaRPr lang="fr-FR" altLang="fr-FR" sz="3100" b="1" dirty="0">
              <a:solidFill>
                <a:schemeClr val="accent6"/>
              </a:solidFill>
              <a:latin typeface="Candara" pitchFamily="34" charset="0"/>
            </a:endParaRPr>
          </a:p>
        </p:txBody>
      </p:sp>
      <p:sp>
        <p:nvSpPr>
          <p:cNvPr id="14"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Transfert des connaissances</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et des données</a:t>
            </a:r>
          </a:p>
        </p:txBody>
      </p:sp>
      <p:sp>
        <p:nvSpPr>
          <p:cNvPr id="9" name="Rectangle 43"/>
          <p:cNvSpPr>
            <a:spLocks noChangeArrowheads="1"/>
          </p:cNvSpPr>
          <p:nvPr/>
        </p:nvSpPr>
        <p:spPr bwMode="auto">
          <a:xfrm>
            <a:off x="2800224" y="6657587"/>
            <a:ext cx="5230895" cy="777009"/>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593" tIns="45295" rIns="90593" bIns="45295" anchor="ctr">
            <a:spAutoFit/>
          </a:bodyPr>
          <a:lstStyle>
            <a:lvl1pPr defTabSz="912813">
              <a:defRPr sz="3600">
                <a:solidFill>
                  <a:schemeClr val="tx1"/>
                </a:solidFill>
                <a:latin typeface="Arial" pitchFamily="34" charset="0"/>
              </a:defRPr>
            </a:lvl1pPr>
            <a:lvl2pPr defTabSz="912813">
              <a:defRPr sz="3600">
                <a:solidFill>
                  <a:schemeClr val="tx1"/>
                </a:solidFill>
                <a:latin typeface="Arial" pitchFamily="34" charset="0"/>
              </a:defRPr>
            </a:lvl2pPr>
            <a:lvl3pPr defTabSz="912813">
              <a:defRPr sz="3600">
                <a:solidFill>
                  <a:schemeClr val="tx1"/>
                </a:solidFill>
                <a:latin typeface="Arial" pitchFamily="34" charset="0"/>
              </a:defRPr>
            </a:lvl3pPr>
            <a:lvl4pPr defTabSz="912813">
              <a:defRPr sz="3600">
                <a:solidFill>
                  <a:schemeClr val="tx1"/>
                </a:solidFill>
                <a:latin typeface="Arial" pitchFamily="34" charset="0"/>
              </a:defRPr>
            </a:lvl4pPr>
            <a:lvl5pPr defTabSz="912813">
              <a:defRPr sz="3600">
                <a:solidFill>
                  <a:schemeClr val="tx1"/>
                </a:solidFill>
                <a:latin typeface="Arial" pitchFamily="34" charset="0"/>
              </a:defRPr>
            </a:lvl5pPr>
            <a:lvl6pPr marL="2282825" indent="3175" defTabSz="912813" eaLnBrk="0" fontAlgn="base" hangingPunct="0">
              <a:spcBef>
                <a:spcPct val="0"/>
              </a:spcBef>
              <a:spcAft>
                <a:spcPct val="0"/>
              </a:spcAft>
              <a:defRPr sz="3600">
                <a:solidFill>
                  <a:schemeClr val="tx1"/>
                </a:solidFill>
                <a:latin typeface="Arial" pitchFamily="34" charset="0"/>
              </a:defRPr>
            </a:lvl6pPr>
            <a:lvl7pPr marL="2740025" indent="3175" defTabSz="912813" eaLnBrk="0" fontAlgn="base" hangingPunct="0">
              <a:spcBef>
                <a:spcPct val="0"/>
              </a:spcBef>
              <a:spcAft>
                <a:spcPct val="0"/>
              </a:spcAft>
              <a:defRPr sz="3600">
                <a:solidFill>
                  <a:schemeClr val="tx1"/>
                </a:solidFill>
                <a:latin typeface="Arial" pitchFamily="34" charset="0"/>
              </a:defRPr>
            </a:lvl7pPr>
            <a:lvl8pPr marL="3197225" indent="3175" defTabSz="912813" eaLnBrk="0" fontAlgn="base" hangingPunct="0">
              <a:spcBef>
                <a:spcPct val="0"/>
              </a:spcBef>
              <a:spcAft>
                <a:spcPct val="0"/>
              </a:spcAft>
              <a:defRPr sz="3600">
                <a:solidFill>
                  <a:schemeClr val="tx1"/>
                </a:solidFill>
                <a:latin typeface="Arial" pitchFamily="34" charset="0"/>
              </a:defRPr>
            </a:lvl8pPr>
            <a:lvl9pPr marL="3654425" indent="3175" defTabSz="912813" eaLnBrk="0" fontAlgn="base" hangingPunct="0">
              <a:spcBef>
                <a:spcPct val="0"/>
              </a:spcBef>
              <a:spcAft>
                <a:spcPct val="0"/>
              </a:spcAft>
              <a:defRPr sz="3600">
                <a:solidFill>
                  <a:schemeClr val="tx1"/>
                </a:solidFill>
                <a:latin typeface="Arial" pitchFamily="34" charset="0"/>
              </a:defRPr>
            </a:lvl9pPr>
          </a:lstStyle>
          <a:p>
            <a:pPr algn="ctr" eaLnBrk="1" hangingPunct="1"/>
            <a:r>
              <a:rPr lang="fr-FR" altLang="fr-FR" sz="2000" b="1" dirty="0">
                <a:solidFill>
                  <a:srgbClr val="008000"/>
                </a:solidFill>
                <a:latin typeface="Candara" pitchFamily="34" charset="0"/>
                <a:ea typeface="Times New Roman" pitchFamily="18" charset="0"/>
                <a:cs typeface="Arial" pitchFamily="34" charset="0"/>
              </a:rPr>
              <a:t>Une gamme de services qui s’adaptent </a:t>
            </a:r>
          </a:p>
          <a:p>
            <a:pPr algn="ctr" eaLnBrk="1" hangingPunct="1"/>
            <a:r>
              <a:rPr lang="fr-FR" altLang="fr-FR" sz="2000" b="1" dirty="0">
                <a:solidFill>
                  <a:srgbClr val="008000"/>
                </a:solidFill>
                <a:latin typeface="Candara" pitchFamily="34" charset="0"/>
                <a:ea typeface="Times New Roman" pitchFamily="18" charset="0"/>
                <a:cs typeface="Arial" pitchFamily="34" charset="0"/>
              </a:rPr>
              <a:t>aux attentes et objectifs des utilisateurs</a:t>
            </a:r>
          </a:p>
        </p:txBody>
      </p:sp>
      <p:pic>
        <p:nvPicPr>
          <p:cNvPr id="15" name="Image 29" descr="fiche_moutarde_1.jpg"/>
          <p:cNvPicPr>
            <a:picLocks noChangeAspect="1"/>
          </p:cNvPicPr>
          <p:nvPr/>
        </p:nvPicPr>
        <p:blipFill>
          <a:blip r:embed="rId3" cstate="print">
            <a:extLst>
              <a:ext uri="{28A0092B-C50C-407E-A947-70E740481C1C}">
                <a14:useLocalDpi xmlns:a14="http://schemas.microsoft.com/office/drawing/2010/main" val="0"/>
              </a:ext>
            </a:extLst>
          </a:blip>
          <a:srcRect t="2496" b="8510"/>
          <a:stretch>
            <a:fillRect/>
          </a:stretch>
        </p:blipFill>
        <p:spPr bwMode="auto">
          <a:xfrm rot="-746610">
            <a:off x="2261019" y="2641187"/>
            <a:ext cx="2521907" cy="3176781"/>
          </a:xfrm>
          <a:prstGeom prst="rect">
            <a:avLst/>
          </a:prstGeom>
          <a:noFill/>
          <a:ln w="254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24"/>
          <p:cNvSpPr>
            <a:spLocks noChangeArrowheads="1"/>
          </p:cNvSpPr>
          <p:nvPr/>
        </p:nvSpPr>
        <p:spPr bwMode="auto">
          <a:xfrm>
            <a:off x="4723141" y="2530099"/>
            <a:ext cx="3980845" cy="65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r>
              <a:rPr lang="fr-FR" altLang="fr-FR" sz="1800" b="1" i="1" dirty="0">
                <a:solidFill>
                  <a:srgbClr val="4F81BD"/>
                </a:solidFill>
                <a:latin typeface="Candara" pitchFamily="34" charset="0"/>
              </a:rPr>
              <a:t>l’abondance </a:t>
            </a:r>
            <a:r>
              <a:rPr lang="fr-FR" altLang="fr-FR" sz="1800" b="1" i="1" dirty="0" err="1">
                <a:solidFill>
                  <a:srgbClr val="4F81BD"/>
                </a:solidFill>
                <a:latin typeface="Candara" pitchFamily="34" charset="0"/>
              </a:rPr>
              <a:t>lombricienne</a:t>
            </a:r>
            <a:r>
              <a:rPr lang="fr-FR" altLang="fr-FR" sz="1800" b="1" i="1" dirty="0">
                <a:solidFill>
                  <a:srgbClr val="4F81BD"/>
                </a:solidFill>
                <a:latin typeface="Candara" pitchFamily="34" charset="0"/>
              </a:rPr>
              <a:t/>
            </a:r>
            <a:br>
              <a:rPr lang="fr-FR" altLang="fr-FR" sz="1800" b="1" i="1" dirty="0">
                <a:solidFill>
                  <a:srgbClr val="4F81BD"/>
                </a:solidFill>
                <a:latin typeface="Candara" pitchFamily="34" charset="0"/>
              </a:rPr>
            </a:br>
            <a:r>
              <a:rPr lang="fr-FR" altLang="fr-FR" sz="1800" i="1" dirty="0">
                <a:solidFill>
                  <a:srgbClr val="4F81BD"/>
                </a:solidFill>
                <a:latin typeface="Candara" pitchFamily="34" charset="0"/>
              </a:rPr>
              <a:t>(et la biomasse selon la demande)</a:t>
            </a:r>
          </a:p>
        </p:txBody>
      </p:sp>
      <p:sp>
        <p:nvSpPr>
          <p:cNvPr id="17" name="Rectangle 25"/>
          <p:cNvSpPr>
            <a:spLocks noChangeArrowheads="1"/>
          </p:cNvSpPr>
          <p:nvPr/>
        </p:nvSpPr>
        <p:spPr bwMode="auto">
          <a:xfrm>
            <a:off x="4936653" y="3720298"/>
            <a:ext cx="2205137" cy="65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03" tIns="50402" rIns="100803" bIns="50402">
            <a:spAutoFit/>
          </a:bodyPr>
          <a:lstStyle/>
          <a:p>
            <a:r>
              <a:rPr lang="fr-FR" altLang="fr-FR" sz="1800" b="1" i="1" dirty="0">
                <a:solidFill>
                  <a:srgbClr val="4F81BD"/>
                </a:solidFill>
                <a:latin typeface="Candara" pitchFamily="34" charset="0"/>
              </a:rPr>
              <a:t>l’abondance des 4 </a:t>
            </a:r>
            <a:br>
              <a:rPr lang="fr-FR" altLang="fr-FR" sz="1800" b="1" i="1" dirty="0">
                <a:solidFill>
                  <a:srgbClr val="4F81BD"/>
                </a:solidFill>
                <a:latin typeface="Candara" pitchFamily="34" charset="0"/>
              </a:rPr>
            </a:br>
            <a:r>
              <a:rPr lang="fr-FR" altLang="fr-FR" sz="1800" b="1" i="1" dirty="0">
                <a:solidFill>
                  <a:srgbClr val="4F81BD"/>
                </a:solidFill>
                <a:latin typeface="Candara" pitchFamily="34" charset="0"/>
              </a:rPr>
              <a:t>groupes fonctionnels</a:t>
            </a:r>
          </a:p>
        </p:txBody>
      </p:sp>
      <p:pic>
        <p:nvPicPr>
          <p:cNvPr id="18" name="Picture 4" descr="http://meldoiseleclere.free.fr/Fleche%20Gauche.jpg"/>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6441392" flipV="1">
            <a:off x="3883037" y="2927375"/>
            <a:ext cx="976663" cy="51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meldoiseleclere.free.fr/Fleche%20Gauche.jpg"/>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317311" flipV="1">
            <a:off x="3835773" y="4149077"/>
            <a:ext cx="1212952" cy="4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0" descr="fiche_moutarde_2.jpg"/>
          <p:cNvPicPr>
            <a:picLocks noChangeAspect="1"/>
          </p:cNvPicPr>
          <p:nvPr/>
        </p:nvPicPr>
        <p:blipFill>
          <a:blip r:embed="rId5" cstate="print">
            <a:extLst>
              <a:ext uri="{28A0092B-C50C-407E-A947-70E740481C1C}">
                <a14:useLocalDpi xmlns:a14="http://schemas.microsoft.com/office/drawing/2010/main" val="0"/>
              </a:ext>
            </a:extLst>
          </a:blip>
          <a:srcRect b="8510"/>
          <a:stretch>
            <a:fillRect/>
          </a:stretch>
        </p:blipFill>
        <p:spPr bwMode="auto">
          <a:xfrm rot="857289">
            <a:off x="7642837" y="3605947"/>
            <a:ext cx="2474653" cy="3204786"/>
          </a:xfrm>
          <a:prstGeom prst="rect">
            <a:avLst/>
          </a:prstGeom>
          <a:noFill/>
          <a:ln w="254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7"/>
          <p:cNvSpPr>
            <a:spLocks noChangeArrowheads="1"/>
          </p:cNvSpPr>
          <p:nvPr/>
        </p:nvSpPr>
        <p:spPr bwMode="auto">
          <a:xfrm>
            <a:off x="5246057" y="4706008"/>
            <a:ext cx="2704142" cy="37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r>
              <a:rPr lang="fr-FR" altLang="fr-FR" sz="1800" b="1" i="1" dirty="0">
                <a:solidFill>
                  <a:srgbClr val="4F81BD"/>
                </a:solidFill>
                <a:latin typeface="Candara" pitchFamily="34" charset="0"/>
              </a:rPr>
              <a:t>la richesse taxonomique</a:t>
            </a:r>
          </a:p>
        </p:txBody>
      </p:sp>
      <p:pic>
        <p:nvPicPr>
          <p:cNvPr id="22" name="Picture 4" descr="http://meldoiseleclere.free.fr/Fleche%20Gauche.jpg"/>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7046229" y="5611596"/>
            <a:ext cx="894306" cy="41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http://meldoiseleclere.free.fr/Fleche%20Gauche.jpg"/>
          <p:cNvPicPr>
            <a:picLocks noChangeAspect="1" noChangeArrowheads="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7394123" flipH="1">
            <a:off x="7605784" y="4286802"/>
            <a:ext cx="819137" cy="51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39"/>
          <p:cNvSpPr>
            <a:spLocks noChangeArrowheads="1"/>
          </p:cNvSpPr>
          <p:nvPr/>
        </p:nvSpPr>
        <p:spPr bwMode="auto">
          <a:xfrm>
            <a:off x="4633623" y="5844436"/>
            <a:ext cx="2644089" cy="4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defRPr/>
            </a:pPr>
            <a:r>
              <a:rPr lang="fr-FR" altLang="fr-FR" b="1" i="1" dirty="0">
                <a:solidFill>
                  <a:srgbClr val="4F81BD"/>
                </a:solidFill>
                <a:latin typeface="Candara" pitchFamily="34" charset="0"/>
              </a:rPr>
              <a:t>le</a:t>
            </a:r>
            <a:r>
              <a:rPr lang="fr-FR" altLang="fr-FR" b="1" i="1" dirty="0">
                <a:solidFill>
                  <a:schemeClr val="accent1">
                    <a:lumMod val="75000"/>
                  </a:schemeClr>
                </a:solidFill>
                <a:latin typeface="Candara" pitchFamily="34" charset="0"/>
              </a:rPr>
              <a:t> </a:t>
            </a:r>
            <a:r>
              <a:rPr lang="fr-FR" altLang="fr-FR" b="1" i="1" dirty="0">
                <a:solidFill>
                  <a:srgbClr val="4F81BD"/>
                </a:solidFill>
                <a:latin typeface="Candara" pitchFamily="34" charset="0"/>
              </a:rPr>
              <a:t>diagnostic</a:t>
            </a:r>
            <a:r>
              <a:rPr lang="fr-FR" altLang="fr-FR" b="1" i="1" dirty="0">
                <a:solidFill>
                  <a:schemeClr val="accent1">
                    <a:lumMod val="75000"/>
                  </a:schemeClr>
                </a:solidFill>
                <a:latin typeface="Candara" pitchFamily="34" charset="0"/>
              </a:rPr>
              <a:t> </a:t>
            </a:r>
            <a:r>
              <a:rPr lang="fr-FR" altLang="fr-FR" b="1" i="1" dirty="0">
                <a:solidFill>
                  <a:srgbClr val="4F81BD"/>
                </a:solidFill>
                <a:latin typeface="Candara" pitchFamily="34" charset="0"/>
              </a:rPr>
              <a:t>général</a:t>
            </a:r>
          </a:p>
        </p:txBody>
      </p:sp>
      <p:pic>
        <p:nvPicPr>
          <p:cNvPr id="25" name="Image 24" descr="LT_point d'interog.png"/>
          <p:cNvPicPr>
            <a:picLocks noChangeAspect="1" noChangeArrowheads="1"/>
          </p:cNvPicPr>
          <p:nvPr/>
        </p:nvPicPr>
        <p:blipFill>
          <a:blip r:embed="rId6" cstate="email">
            <a:clrChange>
              <a:clrFrom>
                <a:srgbClr val="FFFEFF"/>
              </a:clrFrom>
              <a:clrTo>
                <a:srgbClr val="FFFEFF">
                  <a:alpha val="0"/>
                </a:srgbClr>
              </a:clrTo>
            </a:clrChange>
            <a:extLst>
              <a:ext uri="{28A0092B-C50C-407E-A947-70E740481C1C}">
                <a14:useLocalDpi xmlns:a14="http://schemas.microsoft.com/office/drawing/2010/main"/>
              </a:ext>
            </a:extLst>
          </a:blip>
          <a:srcRect/>
          <a:stretch>
            <a:fillRect/>
          </a:stretch>
        </p:blipFill>
        <p:spPr bwMode="auto">
          <a:xfrm>
            <a:off x="160428" y="1776377"/>
            <a:ext cx="759323" cy="1189563"/>
          </a:xfrm>
          <a:prstGeom prst="rect">
            <a:avLst/>
          </a:prstGeom>
          <a:noFill/>
          <a:ln w="9525">
            <a:noFill/>
            <a:miter lim="800000"/>
            <a:headEnd/>
            <a:tailEnd/>
          </a:ln>
        </p:spPr>
      </p:pic>
      <p:grpSp>
        <p:nvGrpSpPr>
          <p:cNvPr id="26" name="Groupe 25"/>
          <p:cNvGrpSpPr/>
          <p:nvPr/>
        </p:nvGrpSpPr>
        <p:grpSpPr>
          <a:xfrm>
            <a:off x="49929" y="3839405"/>
            <a:ext cx="1625566" cy="1997903"/>
            <a:chOff x="1289711" y="1715489"/>
            <a:chExt cx="1625566" cy="1997903"/>
          </a:xfrm>
        </p:grpSpPr>
        <p:pic>
          <p:nvPicPr>
            <p:cNvPr id="27" name="Picture 6" descr="http://www.google.fr/url?source=imglanding&amp;ct=img&amp;q=http://www.ciblageperformance.com/wp-content/uploads/Database-1-330x220.png&amp;sa=X&amp;ei=tf5ZVfnHFMixUc2xgfAL&amp;ved=0CAkQ8wc&amp;usg=AFQjCNF38qWsJljRZtWqXLfgDz49O9tiQw"/>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ltGray">
            <a:xfrm>
              <a:off x="1289711" y="1715489"/>
              <a:ext cx="1625566" cy="19979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s://encrypted-tbn1.gstatic.com/images?q=tbn:ANd9GcR8Q9xajwf8f9KFo9c__DvYQp34P73XpLjlwgW0T1Nl2v5Aa-yD"/>
            <p:cNvPicPr>
              <a:picLocks noChangeAspect="1" noChangeArrowheads="1"/>
            </p:cNvPicPr>
            <p:nvPr/>
          </p:nvPicPr>
          <p:blipFill rotWithShape="1">
            <a:blip r:embed="rId8" cstate="screen">
              <a:clrChange>
                <a:clrFrom>
                  <a:srgbClr val="FCFEFC"/>
                </a:clrFrom>
                <a:clrTo>
                  <a:srgbClr val="FCFEFC">
                    <a:alpha val="0"/>
                  </a:srgbClr>
                </a:clrTo>
              </a:clrChange>
              <a:extLst>
                <a:ext uri="{28A0092B-C50C-407E-A947-70E740481C1C}">
                  <a14:useLocalDpi xmlns:a14="http://schemas.microsoft.com/office/drawing/2010/main"/>
                </a:ext>
              </a:extLst>
            </a:blip>
            <a:srcRect l="3670" t="8776" r="7811" b="12527"/>
            <a:stretch/>
          </p:blipFill>
          <p:spPr bwMode="auto">
            <a:xfrm>
              <a:off x="1332135" y="1883391"/>
              <a:ext cx="1561189" cy="1731008"/>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ZoneTexte 28"/>
          <p:cNvSpPr txBox="1"/>
          <p:nvPr/>
        </p:nvSpPr>
        <p:spPr>
          <a:xfrm>
            <a:off x="269160" y="3152933"/>
            <a:ext cx="1329822" cy="707886"/>
          </a:xfrm>
          <a:prstGeom prst="rect">
            <a:avLst/>
          </a:prstGeom>
          <a:noFill/>
        </p:spPr>
        <p:txBody>
          <a:bodyPr wrap="square" rtlCol="0">
            <a:spAutoFit/>
          </a:bodyPr>
          <a:lstStyle/>
          <a:p>
            <a:pPr algn="ctr"/>
            <a:r>
              <a:rPr lang="fr-FR" sz="2000" b="1" dirty="0" smtClean="0">
                <a:solidFill>
                  <a:srgbClr val="00B050"/>
                </a:solidFill>
                <a:latin typeface="Candara" pitchFamily="34" charset="0"/>
              </a:rPr>
              <a:t>Base de Données</a:t>
            </a:r>
            <a:endParaRPr lang="fr-FR" sz="2000" b="1" dirty="0">
              <a:solidFill>
                <a:srgbClr val="00B050"/>
              </a:solidFill>
              <a:latin typeface="Candara" pitchFamily="34" charset="0"/>
            </a:endParaRPr>
          </a:p>
        </p:txBody>
      </p:sp>
      <p:grpSp>
        <p:nvGrpSpPr>
          <p:cNvPr id="30" name="Groupe 29"/>
          <p:cNvGrpSpPr/>
          <p:nvPr/>
        </p:nvGrpSpPr>
        <p:grpSpPr>
          <a:xfrm>
            <a:off x="1413031" y="4417025"/>
            <a:ext cx="1203117" cy="1440320"/>
            <a:chOff x="2213615" y="2429357"/>
            <a:chExt cx="1337839" cy="1414559"/>
          </a:xfrm>
        </p:grpSpPr>
        <p:pic>
          <p:nvPicPr>
            <p:cNvPr id="31" name="Picture 2" descr="Gifs Animés Engrenages (15)"/>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69662">
              <a:off x="2706369" y="2734399"/>
              <a:ext cx="7620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e 31"/>
            <p:cNvGrpSpPr/>
            <p:nvPr/>
          </p:nvGrpSpPr>
          <p:grpSpPr>
            <a:xfrm>
              <a:off x="2213615" y="2429357"/>
              <a:ext cx="1337839" cy="1414559"/>
              <a:chOff x="2228129" y="2400330"/>
              <a:chExt cx="1337839" cy="1414559"/>
            </a:xfrm>
          </p:grpSpPr>
          <p:cxnSp>
            <p:nvCxnSpPr>
              <p:cNvPr id="33" name="Connecteur droit avec flèche 32"/>
              <p:cNvCxnSpPr/>
              <p:nvPr/>
            </p:nvCxnSpPr>
            <p:spPr>
              <a:xfrm flipV="1">
                <a:off x="2228129" y="2400330"/>
                <a:ext cx="1314507" cy="6873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251461" y="3087678"/>
                <a:ext cx="1314507" cy="7272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35" name="Picture 2" descr="http://www.google.fr/url?source=imglanding&amp;ct=img&amp;q=http://developer.r-project.org/Logo/Rlogo-1.png&amp;sa=X&amp;ei=8OZaVdKCB8qrU4L4gLAF&amp;ved=0CAkQ8wc4DA&amp;usg=AFQjCNFX2WZbqepDh-3rdAQQHx_KQYYno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83578" y="3912597"/>
            <a:ext cx="777586" cy="58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4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928" y="1476375"/>
            <a:ext cx="6984776" cy="6617135"/>
          </a:xfrm>
          <a:prstGeom prst="rect">
            <a:avLst/>
          </a:prstGeom>
        </p:spPr>
      </p:pic>
      <p:sp>
        <p:nvSpPr>
          <p:cNvPr id="8" name="Rectangle 11"/>
          <p:cNvSpPr>
            <a:spLocks noChangeArrowheads="1"/>
          </p:cNvSpPr>
          <p:nvPr/>
        </p:nvSpPr>
        <p:spPr bwMode="auto">
          <a:xfrm>
            <a:off x="2662526" y="7269639"/>
            <a:ext cx="4827580" cy="291624"/>
          </a:xfrm>
          <a:prstGeom prst="rect">
            <a:avLst/>
          </a:prstGeom>
          <a:noFill/>
          <a:ln>
            <a:noFill/>
          </a:ln>
          <a:extLst/>
        </p:spPr>
        <p:txBody>
          <a:bodyPr wrap="square" lIns="90682" tIns="45342" rIns="90682" bIns="45342">
            <a:spAutoFit/>
          </a:bodyPr>
          <a:lstStyle/>
          <a:p>
            <a:pPr algn="ctr">
              <a:defRPr/>
            </a:pPr>
            <a:r>
              <a:rPr lang="fr-FR" altLang="fr-FR" sz="1300" b="1" u="sng" dirty="0">
                <a:solidFill>
                  <a:srgbClr val="0000FF"/>
                </a:solidFill>
                <a:latin typeface="Candara" panose="020E0502030303020204" pitchFamily="34" charset="0"/>
              </a:rPr>
              <a:t>https://ecobiosoil.univ-rennes1.fr/page.php?98</a:t>
            </a:r>
          </a:p>
        </p:txBody>
      </p:sp>
      <p:sp>
        <p:nvSpPr>
          <p:cNvPr id="12" name="Titre 1"/>
          <p:cNvSpPr txBox="1">
            <a:spLocks/>
          </p:cNvSpPr>
          <p:nvPr/>
        </p:nvSpPr>
        <p:spPr>
          <a:xfrm>
            <a:off x="359792" y="0"/>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a:t>
            </a:r>
            <a:r>
              <a:rPr lang="fr-FR" altLang="fr-FR" sz="3600" dirty="0" err="1" smtClean="0">
                <a:solidFill>
                  <a:srgbClr val="FFFFFF"/>
                </a:solidFill>
                <a:latin typeface="Claphappy" pitchFamily="2" charset="0"/>
                <a:ea typeface="Microsoft YaHei" pitchFamily="34" charset="-122"/>
              </a:rPr>
              <a:t>EcoBioSoil</a:t>
            </a:r>
            <a:endParaRPr lang="fr-FR" altLang="fr-FR" sz="3600" dirty="0">
              <a:solidFill>
                <a:srgbClr val="FFFFFF"/>
              </a:solidFill>
              <a:latin typeface="Claphappy" pitchFamily="2" charset="0"/>
              <a:ea typeface="Microsoft YaHei" pitchFamily="34" charset="-122"/>
            </a:endParaRPr>
          </a:p>
          <a:p>
            <a:pPr algn="l">
              <a:buSzPct val="45000"/>
              <a:buFont typeface="StarSymbol"/>
              <a:buNone/>
            </a:pPr>
            <a:r>
              <a:rPr lang="fr-FR" altLang="fr-FR" sz="3600" dirty="0" smtClean="0">
                <a:solidFill>
                  <a:srgbClr val="FFFFFF"/>
                </a:solidFill>
                <a:latin typeface="Claphappy" pitchFamily="2" charset="0"/>
                <a:ea typeface="Microsoft YaHei" pitchFamily="34" charset="-122"/>
              </a:rPr>
              <a:t>                     </a:t>
            </a:r>
            <a:r>
              <a:rPr lang="fr-FR" altLang="fr-FR" sz="3600" dirty="0" smtClean="0">
                <a:solidFill>
                  <a:srgbClr val="FFFFFF"/>
                </a:solidFill>
                <a:latin typeface="Claphappy" pitchFamily="2" charset="0"/>
                <a:ea typeface="Microsoft YaHei" pitchFamily="34" charset="-122"/>
                <a:sym typeface="Wingdings" panose="05000000000000000000" pitchFamily="2" charset="2"/>
              </a:rPr>
              <a:t> </a:t>
            </a:r>
            <a:r>
              <a:rPr lang="fr-FR" altLang="fr-FR" sz="3600" dirty="0" smtClean="0">
                <a:solidFill>
                  <a:srgbClr val="FFFFFF"/>
                </a:solidFill>
                <a:latin typeface="Claphappy" pitchFamily="2" charset="0"/>
                <a:ea typeface="Microsoft YaHei" pitchFamily="34" charset="-122"/>
              </a:rPr>
              <a:t>j’explore la carte</a:t>
            </a:r>
            <a:endParaRPr lang="fr-FR" altLang="fr-FR" sz="3600" dirty="0" smtClean="0">
              <a:solidFill>
                <a:srgbClr val="FFFFFF"/>
              </a:solidFill>
              <a:latin typeface="Claphappy" pitchFamily="2" charset="0"/>
              <a:ea typeface="Microsoft YaHei" pitchFamily="34" charset="-122"/>
            </a:endParaRPr>
          </a:p>
        </p:txBody>
      </p:sp>
      <p:pic>
        <p:nvPicPr>
          <p:cNvPr id="4" name="Image 3" descr="Capture d’écran"/>
          <p:cNvPicPr>
            <a:picLocks noChangeAspect="1"/>
          </p:cNvPicPr>
          <p:nvPr/>
        </p:nvPicPr>
        <p:blipFill rotWithShape="1">
          <a:blip r:embed="rId4">
            <a:extLst>
              <a:ext uri="{28A0092B-C50C-407E-A947-70E740481C1C}">
                <a14:useLocalDpi xmlns:a14="http://schemas.microsoft.com/office/drawing/2010/main" val="0"/>
              </a:ext>
            </a:extLst>
          </a:blip>
          <a:srcRect t="5370" r="2404" b="3362"/>
          <a:stretch/>
        </p:blipFill>
        <p:spPr>
          <a:xfrm>
            <a:off x="215776" y="1620391"/>
            <a:ext cx="1584176" cy="12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e 4"/>
          <p:cNvGrpSpPr/>
          <p:nvPr/>
        </p:nvGrpSpPr>
        <p:grpSpPr>
          <a:xfrm>
            <a:off x="49929" y="3152934"/>
            <a:ext cx="1533999" cy="1635809"/>
            <a:chOff x="49929" y="3152935"/>
            <a:chExt cx="2566219" cy="2704410"/>
          </a:xfrm>
        </p:grpSpPr>
        <p:grpSp>
          <p:nvGrpSpPr>
            <p:cNvPr id="9" name="Groupe 8"/>
            <p:cNvGrpSpPr/>
            <p:nvPr/>
          </p:nvGrpSpPr>
          <p:grpSpPr>
            <a:xfrm>
              <a:off x="49929" y="3839405"/>
              <a:ext cx="1625566" cy="1997903"/>
              <a:chOff x="1289711" y="1715489"/>
              <a:chExt cx="1625566" cy="1997903"/>
            </a:xfrm>
          </p:grpSpPr>
          <p:pic>
            <p:nvPicPr>
              <p:cNvPr id="10" name="Picture 6" descr="http://www.google.fr/url?source=imglanding&amp;ct=img&amp;q=http://www.ciblageperformance.com/wp-content/uploads/Database-1-330x220.png&amp;sa=X&amp;ei=tf5ZVfnHFMixUc2xgfAL&amp;ved=0CAkQ8wc&amp;usg=AFQjCNF38qWsJljRZtWqXLfgDz49O9tiQ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ltGray">
              <a:xfrm>
                <a:off x="1289711" y="1715489"/>
                <a:ext cx="1625566" cy="19979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encrypted-tbn1.gstatic.com/images?q=tbn:ANd9GcR8Q9xajwf8f9KFo9c__DvYQp34P73XpLjlwgW0T1Nl2v5Aa-yD"/>
              <p:cNvPicPr>
                <a:picLocks noChangeAspect="1" noChangeArrowheads="1"/>
              </p:cNvPicPr>
              <p:nvPr/>
            </p:nvPicPr>
            <p:blipFill rotWithShape="1">
              <a:blip r:embed="rId6" cstate="screen">
                <a:clrChange>
                  <a:clrFrom>
                    <a:srgbClr val="FCFEFC"/>
                  </a:clrFrom>
                  <a:clrTo>
                    <a:srgbClr val="FCFEFC">
                      <a:alpha val="0"/>
                    </a:srgbClr>
                  </a:clrTo>
                </a:clrChange>
                <a:extLst>
                  <a:ext uri="{28A0092B-C50C-407E-A947-70E740481C1C}">
                    <a14:useLocalDpi xmlns:a14="http://schemas.microsoft.com/office/drawing/2010/main"/>
                  </a:ext>
                </a:extLst>
              </a:blip>
              <a:srcRect l="3670" t="8776" r="7811" b="12527"/>
              <a:stretch/>
            </p:blipFill>
            <p:spPr bwMode="auto">
              <a:xfrm>
                <a:off x="1332135" y="1883391"/>
                <a:ext cx="1561189" cy="173100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ZoneTexte 13"/>
            <p:cNvSpPr txBox="1"/>
            <p:nvPr/>
          </p:nvSpPr>
          <p:spPr>
            <a:xfrm>
              <a:off x="269160" y="3152935"/>
              <a:ext cx="1865141" cy="865016"/>
            </a:xfrm>
            <a:prstGeom prst="rect">
              <a:avLst/>
            </a:prstGeom>
            <a:noFill/>
          </p:spPr>
          <p:txBody>
            <a:bodyPr wrap="square" rtlCol="0">
              <a:spAutoFit/>
            </a:bodyPr>
            <a:lstStyle/>
            <a:p>
              <a:pPr algn="ctr"/>
              <a:r>
                <a:rPr lang="fr-FR" sz="1400" b="1" dirty="0" smtClean="0">
                  <a:solidFill>
                    <a:srgbClr val="00B050"/>
                  </a:solidFill>
                  <a:latin typeface="Candara" pitchFamily="34" charset="0"/>
                </a:rPr>
                <a:t>Base de Données</a:t>
              </a:r>
              <a:endParaRPr lang="fr-FR" sz="1400" b="1" dirty="0">
                <a:solidFill>
                  <a:srgbClr val="00B050"/>
                </a:solidFill>
                <a:latin typeface="Candara" pitchFamily="34" charset="0"/>
              </a:endParaRPr>
            </a:p>
          </p:txBody>
        </p:sp>
        <p:grpSp>
          <p:nvGrpSpPr>
            <p:cNvPr id="15" name="Groupe 14"/>
            <p:cNvGrpSpPr/>
            <p:nvPr/>
          </p:nvGrpSpPr>
          <p:grpSpPr>
            <a:xfrm>
              <a:off x="1413031" y="4417025"/>
              <a:ext cx="1203117" cy="1440320"/>
              <a:chOff x="2213615" y="2429357"/>
              <a:chExt cx="1337839" cy="1414559"/>
            </a:xfrm>
          </p:grpSpPr>
          <p:pic>
            <p:nvPicPr>
              <p:cNvPr id="16" name="Picture 2" descr="Gifs Animés Engrenages (15)"/>
              <p:cNvPicPr>
                <a:picLocks noChangeAspect="1" noChangeArrowheads="1" noCrop="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69662">
                <a:off x="2706369" y="2734399"/>
                <a:ext cx="7620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 16"/>
              <p:cNvGrpSpPr/>
              <p:nvPr/>
            </p:nvGrpSpPr>
            <p:grpSpPr>
              <a:xfrm>
                <a:off x="2213615" y="2429357"/>
                <a:ext cx="1337839" cy="1414559"/>
                <a:chOff x="2228129" y="2400330"/>
                <a:chExt cx="1337839" cy="1414559"/>
              </a:xfrm>
            </p:grpSpPr>
            <p:cxnSp>
              <p:nvCxnSpPr>
                <p:cNvPr id="18" name="Connecteur droit avec flèche 17"/>
                <p:cNvCxnSpPr/>
                <p:nvPr/>
              </p:nvCxnSpPr>
              <p:spPr>
                <a:xfrm flipV="1">
                  <a:off x="2228129" y="2400330"/>
                  <a:ext cx="1314507" cy="6873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2251461" y="3087678"/>
                  <a:ext cx="1314507" cy="7272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0" name="Picture 2" descr="http://www.google.fr/url?source=imglanding&amp;ct=img&amp;q=http://developer.r-project.org/Logo/Rlogo-1.png&amp;sa=X&amp;ei=8OZaVdKCB8qrU4L4gLAF&amp;ved=0CAkQ8wc4DA&amp;usg=AFQjCNFX2WZbqepDh-3rdAQQHx_KQYYno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83578" y="3912597"/>
              <a:ext cx="777586" cy="5893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74619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12" name="Rectangle 43"/>
          <p:cNvSpPr>
            <a:spLocks noChangeArrowheads="1"/>
          </p:cNvSpPr>
          <p:nvPr/>
        </p:nvSpPr>
        <p:spPr bwMode="auto">
          <a:xfrm rot="535102">
            <a:off x="6038876" y="5556197"/>
            <a:ext cx="3459758" cy="986555"/>
          </a:xfrm>
          <a:prstGeom prst="flowChartAlternateProcess">
            <a:avLst/>
          </a:prstGeom>
          <a:solidFill>
            <a:srgbClr val="CCFF66"/>
          </a:solidFill>
          <a:ln>
            <a:noFill/>
          </a:ln>
          <a:extLst/>
        </p:spPr>
        <p:txBody>
          <a:bodyPr wrap="square" lIns="90593" tIns="45295" rIns="90593" bIns="45295" anchor="ctr">
            <a:spAutoFit/>
          </a:bodyPr>
          <a:lstStyle>
            <a:lvl1pPr defTabSz="912813">
              <a:defRPr sz="3600">
                <a:solidFill>
                  <a:schemeClr val="tx1"/>
                </a:solidFill>
                <a:latin typeface="Arial" pitchFamily="34" charset="0"/>
              </a:defRPr>
            </a:lvl1pPr>
            <a:lvl2pPr marL="742950" indent="-285750" defTabSz="912813">
              <a:defRPr sz="3600">
                <a:solidFill>
                  <a:schemeClr val="tx1"/>
                </a:solidFill>
                <a:latin typeface="Arial" pitchFamily="34" charset="0"/>
              </a:defRPr>
            </a:lvl2pPr>
            <a:lvl3pPr marL="1143000" indent="-228600" defTabSz="912813">
              <a:defRPr sz="3600">
                <a:solidFill>
                  <a:schemeClr val="tx1"/>
                </a:solidFill>
                <a:latin typeface="Arial" pitchFamily="34" charset="0"/>
              </a:defRPr>
            </a:lvl3pPr>
            <a:lvl4pPr marL="1600200" indent="-228600" defTabSz="912813">
              <a:defRPr sz="3600">
                <a:solidFill>
                  <a:schemeClr val="tx1"/>
                </a:solidFill>
                <a:latin typeface="Arial" pitchFamily="34" charset="0"/>
              </a:defRPr>
            </a:lvl4pPr>
            <a:lvl5pPr marL="2057400" indent="-228600" defTabSz="912813">
              <a:defRPr sz="3600">
                <a:solidFill>
                  <a:schemeClr val="tx1"/>
                </a:solidFill>
                <a:latin typeface="Arial" pitchFamily="34" charset="0"/>
              </a:defRPr>
            </a:lvl5pPr>
            <a:lvl6pPr marL="2514600" indent="-228600" defTabSz="912813" eaLnBrk="0" fontAlgn="base" hangingPunct="0">
              <a:spcBef>
                <a:spcPct val="0"/>
              </a:spcBef>
              <a:spcAft>
                <a:spcPct val="0"/>
              </a:spcAft>
              <a:defRPr sz="3600">
                <a:solidFill>
                  <a:schemeClr val="tx1"/>
                </a:solidFill>
                <a:latin typeface="Arial" pitchFamily="34" charset="0"/>
              </a:defRPr>
            </a:lvl6pPr>
            <a:lvl7pPr marL="2971800" indent="-228600" defTabSz="912813" eaLnBrk="0" fontAlgn="base" hangingPunct="0">
              <a:spcBef>
                <a:spcPct val="0"/>
              </a:spcBef>
              <a:spcAft>
                <a:spcPct val="0"/>
              </a:spcAft>
              <a:defRPr sz="3600">
                <a:solidFill>
                  <a:schemeClr val="tx1"/>
                </a:solidFill>
                <a:latin typeface="Arial" pitchFamily="34" charset="0"/>
              </a:defRPr>
            </a:lvl7pPr>
            <a:lvl8pPr marL="3429000" indent="-228600" defTabSz="912813" eaLnBrk="0" fontAlgn="base" hangingPunct="0">
              <a:spcBef>
                <a:spcPct val="0"/>
              </a:spcBef>
              <a:spcAft>
                <a:spcPct val="0"/>
              </a:spcAft>
              <a:defRPr sz="3600">
                <a:solidFill>
                  <a:schemeClr val="tx1"/>
                </a:solidFill>
                <a:latin typeface="Arial" pitchFamily="34" charset="0"/>
              </a:defRPr>
            </a:lvl8pPr>
            <a:lvl9pPr marL="3886200" indent="-228600" defTabSz="912813" eaLnBrk="0" fontAlgn="base" hangingPunct="0">
              <a:spcBef>
                <a:spcPct val="0"/>
              </a:spcBef>
              <a:spcAft>
                <a:spcPct val="0"/>
              </a:spcAft>
              <a:defRPr sz="3600">
                <a:solidFill>
                  <a:schemeClr val="tx1"/>
                </a:solidFill>
                <a:latin typeface="Arial" pitchFamily="34" charset="0"/>
              </a:defRPr>
            </a:lvl9pPr>
          </a:lstStyle>
          <a:p>
            <a:pPr algn="ctr" eaLnBrk="1" hangingPunct="1">
              <a:lnSpc>
                <a:spcPct val="130000"/>
              </a:lnSpc>
            </a:pPr>
            <a:r>
              <a:rPr lang="fr-FR" altLang="fr-FR" sz="2000" b="1" dirty="0">
                <a:solidFill>
                  <a:srgbClr val="008000"/>
                </a:solidFill>
                <a:latin typeface="Candara" pitchFamily="34" charset="0"/>
                <a:ea typeface="Times New Roman" pitchFamily="18" charset="0"/>
                <a:cs typeface="Arial" pitchFamily="34" charset="0"/>
              </a:rPr>
              <a:t>Répondre à la diversité </a:t>
            </a:r>
          </a:p>
          <a:p>
            <a:pPr algn="ctr" eaLnBrk="1" hangingPunct="1">
              <a:lnSpc>
                <a:spcPct val="130000"/>
              </a:lnSpc>
            </a:pPr>
            <a:r>
              <a:rPr lang="fr-FR" altLang="fr-FR" sz="2000" b="1" dirty="0">
                <a:solidFill>
                  <a:srgbClr val="008000"/>
                </a:solidFill>
                <a:latin typeface="Candara" pitchFamily="34" charset="0"/>
                <a:ea typeface="Times New Roman" pitchFamily="18" charset="0"/>
                <a:cs typeface="Arial" pitchFamily="34" charset="0"/>
              </a:rPr>
              <a:t>des attentes et objectifs</a:t>
            </a:r>
          </a:p>
        </p:txBody>
      </p:sp>
      <p:sp>
        <p:nvSpPr>
          <p:cNvPr id="9" name="Text Box 15"/>
          <p:cNvSpPr txBox="1">
            <a:spLocks noChangeArrowheads="1"/>
          </p:cNvSpPr>
          <p:nvPr/>
        </p:nvSpPr>
        <p:spPr bwMode="auto">
          <a:xfrm>
            <a:off x="1632537" y="1620391"/>
            <a:ext cx="7296207" cy="5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9216" tIns="51592" rIns="99216" bIns="51592">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algn="just" eaLnBrk="1" hangingPunct="1">
              <a:spcBef>
                <a:spcPts val="924"/>
              </a:spcBef>
              <a:buNone/>
            </a:pPr>
            <a:r>
              <a:rPr lang="fr-FR" altLang="fr-FR" sz="2600" b="1" dirty="0">
                <a:solidFill>
                  <a:srgbClr val="000000"/>
                </a:solidFill>
                <a:latin typeface="Candara" panose="020E0502030303020204" pitchFamily="34" charset="0"/>
              </a:rPr>
              <a:t>… de répondre aux objectifs suivants …</a:t>
            </a:r>
            <a:endParaRPr lang="fr-FR" altLang="fr-FR" sz="1400" dirty="0">
              <a:solidFill>
                <a:srgbClr val="000000"/>
              </a:solidFill>
              <a:latin typeface="Candara" panose="020E0502030303020204" pitchFamily="34" charset="0"/>
            </a:endParaRPr>
          </a:p>
        </p:txBody>
      </p:sp>
      <p:pic>
        <p:nvPicPr>
          <p:cNvPr id="11" name="Picture 25" descr="Ver, Des Animaux, La Biologie"/>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7198875">
            <a:off x="590840" y="2257953"/>
            <a:ext cx="500408" cy="56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Ver, Des Animaux, La Biologie"/>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7368696">
            <a:off x="590570" y="3987443"/>
            <a:ext cx="500948" cy="5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
          <p:cNvSpPr>
            <a:spLocks noChangeArrowheads="1"/>
          </p:cNvSpPr>
          <p:nvPr/>
        </p:nvSpPr>
        <p:spPr bwMode="auto">
          <a:xfrm>
            <a:off x="1208719" y="2241778"/>
            <a:ext cx="8527379" cy="168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algn="just" eaLnBrk="1" hangingPunct="1">
              <a:spcBef>
                <a:spcPts val="0"/>
              </a:spcBef>
              <a:buNone/>
            </a:pPr>
            <a:r>
              <a:rPr lang="fr-FR" altLang="fr-FR" sz="2000" dirty="0">
                <a:solidFill>
                  <a:srgbClr val="000000"/>
                </a:solidFill>
                <a:latin typeface="Candara" panose="020E0502030303020204" pitchFamily="34" charset="0"/>
              </a:rPr>
              <a:t>Proposer un </a:t>
            </a:r>
            <a:r>
              <a:rPr lang="fr-FR" altLang="fr-FR" sz="2000" b="1" dirty="0">
                <a:solidFill>
                  <a:srgbClr val="000000"/>
                </a:solidFill>
                <a:latin typeface="Candara" panose="020E0502030303020204" pitchFamily="34" charset="0"/>
              </a:rPr>
              <a:t>outil d’auto-évaluation</a:t>
            </a:r>
            <a:r>
              <a:rPr lang="fr-FR" altLang="fr-FR" sz="2000" dirty="0">
                <a:solidFill>
                  <a:srgbClr val="000000"/>
                </a:solidFill>
                <a:latin typeface="Candara" panose="020E0502030303020204" pitchFamily="34" charset="0"/>
              </a:rPr>
              <a:t>,</a:t>
            </a:r>
            <a:r>
              <a:rPr lang="fr-FR" altLang="fr-FR" sz="2000" b="1" dirty="0">
                <a:solidFill>
                  <a:srgbClr val="000000"/>
                </a:solidFill>
                <a:latin typeface="Candara" panose="020E0502030303020204" pitchFamily="34" charset="0"/>
              </a:rPr>
              <a:t> </a:t>
            </a:r>
            <a:r>
              <a:rPr lang="fr-FR" altLang="fr-FR" sz="2000" dirty="0">
                <a:solidFill>
                  <a:srgbClr val="000000"/>
                </a:solidFill>
                <a:latin typeface="Candara" panose="020E0502030303020204" pitchFamily="34" charset="0"/>
              </a:rPr>
              <a:t>accessible pour </a:t>
            </a:r>
            <a:r>
              <a:rPr lang="fr-FR" altLang="fr-FR" sz="2000" b="1" dirty="0">
                <a:solidFill>
                  <a:srgbClr val="000000"/>
                </a:solidFill>
                <a:latin typeface="Candara" panose="020E0502030303020204" pitchFamily="34" charset="0"/>
              </a:rPr>
              <a:t>tous publics</a:t>
            </a:r>
            <a:r>
              <a:rPr lang="fr-FR" altLang="fr-FR" sz="2000" dirty="0" smtClean="0">
                <a:solidFill>
                  <a:srgbClr val="000000"/>
                </a:solidFill>
                <a:latin typeface="Candara" panose="020E0502030303020204" pitchFamily="34" charset="0"/>
              </a:rPr>
              <a:t>, </a:t>
            </a:r>
            <a:br>
              <a:rPr lang="fr-FR" altLang="fr-FR" sz="2000" dirty="0" smtClean="0">
                <a:solidFill>
                  <a:srgbClr val="000000"/>
                </a:solidFill>
                <a:latin typeface="Candara" panose="020E0502030303020204" pitchFamily="34" charset="0"/>
              </a:rPr>
            </a:br>
            <a:r>
              <a:rPr lang="fr-FR" altLang="fr-FR" sz="2000" dirty="0" smtClean="0">
                <a:solidFill>
                  <a:srgbClr val="000000"/>
                </a:solidFill>
                <a:latin typeface="Candara" panose="020E0502030303020204" pitchFamily="34" charset="0"/>
              </a:rPr>
              <a:t>de </a:t>
            </a:r>
            <a:r>
              <a:rPr lang="fr-FR" altLang="fr-FR" sz="2000" dirty="0">
                <a:solidFill>
                  <a:srgbClr val="000000"/>
                </a:solidFill>
                <a:latin typeface="Candara" panose="020E0502030303020204" pitchFamily="34" charset="0"/>
              </a:rPr>
              <a:t>la biodiversité des sols à l’aide des vers de terre </a:t>
            </a:r>
            <a:endParaRPr lang="fr-FR" altLang="fr-FR" sz="400" dirty="0">
              <a:solidFill>
                <a:srgbClr val="000000"/>
              </a:solidFill>
              <a:latin typeface="Candara" panose="020E0502030303020204" pitchFamily="34" charset="0"/>
            </a:endParaRPr>
          </a:p>
          <a:p>
            <a:pPr algn="just" eaLnBrk="1" hangingPunct="1">
              <a:spcBef>
                <a:spcPts val="661"/>
              </a:spcBef>
              <a:buNone/>
            </a:pPr>
            <a:r>
              <a:rPr lang="fr-FR" altLang="fr-FR" sz="1800" dirty="0">
                <a:solidFill>
                  <a:srgbClr val="000000"/>
                </a:solidFill>
                <a:latin typeface="Candara" panose="020E0502030303020204" pitchFamily="34" charset="0"/>
              </a:rPr>
              <a:t>	          - État des lieux d’un site ou d’un territoire</a:t>
            </a:r>
          </a:p>
          <a:p>
            <a:pPr algn="just" eaLnBrk="1" hangingPunct="1">
              <a:spcBef>
                <a:spcPts val="220"/>
              </a:spcBef>
              <a:buNone/>
            </a:pPr>
            <a:r>
              <a:rPr lang="fr-FR" altLang="fr-FR" sz="1800" dirty="0">
                <a:solidFill>
                  <a:srgbClr val="000000"/>
                </a:solidFill>
                <a:latin typeface="Candara" panose="020E0502030303020204" pitchFamily="34" charset="0"/>
              </a:rPr>
              <a:t>          - Impacts comparés des pratiques culturales </a:t>
            </a:r>
          </a:p>
          <a:p>
            <a:pPr algn="just" eaLnBrk="1" hangingPunct="1">
              <a:spcBef>
                <a:spcPts val="220"/>
              </a:spcBef>
              <a:buNone/>
            </a:pPr>
            <a:r>
              <a:rPr lang="fr-FR" altLang="fr-FR" sz="1800" dirty="0">
                <a:solidFill>
                  <a:srgbClr val="000000"/>
                </a:solidFill>
                <a:latin typeface="Candara" panose="020E0502030303020204" pitchFamily="34" charset="0"/>
              </a:rPr>
              <a:t>          - Évaluation d’effets dépressifs à court terme </a:t>
            </a:r>
            <a:endParaRPr lang="fr-FR" altLang="fr-FR" sz="2400" dirty="0">
              <a:solidFill>
                <a:srgbClr val="000000"/>
              </a:solidFill>
              <a:latin typeface="Candara" panose="020E0502030303020204" pitchFamily="34" charset="0"/>
            </a:endParaRPr>
          </a:p>
        </p:txBody>
      </p:sp>
      <p:sp>
        <p:nvSpPr>
          <p:cNvPr id="15" name="Rectangle 22"/>
          <p:cNvSpPr>
            <a:spLocks noChangeArrowheads="1"/>
          </p:cNvSpPr>
          <p:nvPr/>
        </p:nvSpPr>
        <p:spPr bwMode="auto">
          <a:xfrm>
            <a:off x="1295896" y="4667210"/>
            <a:ext cx="7256164" cy="40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hangingPunct="1">
              <a:spcBef>
                <a:spcPts val="924"/>
              </a:spcBef>
              <a:buNone/>
            </a:pPr>
            <a:r>
              <a:rPr lang="fr-FR" altLang="fr-FR" sz="2000" dirty="0">
                <a:solidFill>
                  <a:srgbClr val="000000"/>
                </a:solidFill>
                <a:latin typeface="Candara" panose="020E0502030303020204" pitchFamily="34" charset="0"/>
              </a:rPr>
              <a:t>Faire de la </a:t>
            </a:r>
            <a:r>
              <a:rPr lang="fr-FR" altLang="fr-FR" sz="2000" b="1" dirty="0">
                <a:solidFill>
                  <a:srgbClr val="000000"/>
                </a:solidFill>
                <a:latin typeface="Candara" panose="020E0502030303020204" pitchFamily="34" charset="0"/>
              </a:rPr>
              <a:t>pédagogie</a:t>
            </a:r>
            <a:r>
              <a:rPr lang="fr-FR" altLang="fr-FR" sz="2000" dirty="0">
                <a:solidFill>
                  <a:srgbClr val="000000"/>
                </a:solidFill>
                <a:latin typeface="Candara" panose="020E0502030303020204" pitchFamily="34" charset="0"/>
              </a:rPr>
              <a:t> sur l’importance du sol et de sa biodiversité</a:t>
            </a:r>
          </a:p>
        </p:txBody>
      </p:sp>
      <p:sp>
        <p:nvSpPr>
          <p:cNvPr id="16" name="ZoneTexte 15"/>
          <p:cNvSpPr txBox="1"/>
          <p:nvPr/>
        </p:nvSpPr>
        <p:spPr>
          <a:xfrm>
            <a:off x="1295896" y="4054284"/>
            <a:ext cx="6959657" cy="409565"/>
          </a:xfrm>
          <a:prstGeom prst="rect">
            <a:avLst/>
          </a:prstGeom>
          <a:noFill/>
        </p:spPr>
        <p:txBody>
          <a:bodyPr wrap="square" lIns="100803" tIns="50402" rIns="100803" bIns="50402" rtlCol="0">
            <a:spAutoFit/>
          </a:bodyPr>
          <a:lstStyle/>
          <a:p>
            <a:r>
              <a:rPr lang="fr-FR" dirty="0">
                <a:latin typeface="Candara" panose="020E0502030303020204" pitchFamily="34" charset="0"/>
              </a:rPr>
              <a:t>Établir progressivement des </a:t>
            </a:r>
            <a:r>
              <a:rPr lang="fr-FR" b="1" dirty="0">
                <a:latin typeface="Candara" panose="020E0502030303020204" pitchFamily="34" charset="0"/>
              </a:rPr>
              <a:t>référentiels</a:t>
            </a:r>
            <a:r>
              <a:rPr lang="fr-FR" dirty="0">
                <a:latin typeface="Candara" panose="020E0502030303020204" pitchFamily="34" charset="0"/>
              </a:rPr>
              <a:t> locaux, régionaux, …</a:t>
            </a:r>
          </a:p>
        </p:txBody>
      </p:sp>
      <p:pic>
        <p:nvPicPr>
          <p:cNvPr id="17" name="Picture 25" descr="Ver, Des Animaux, La Biologie"/>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7368696">
            <a:off x="590570" y="4574543"/>
            <a:ext cx="500948" cy="5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255405" y="5329721"/>
            <a:ext cx="6513350" cy="2071538"/>
          </a:xfrm>
          <a:prstGeom prst="rect">
            <a:avLst/>
          </a:prstGeom>
        </p:spPr>
        <p:txBody>
          <a:bodyPr wrap="square" lIns="100786" tIns="50392" rIns="100786" bIns="50392">
            <a:spAutoFit/>
          </a:bodyPr>
          <a:lstStyle/>
          <a:p>
            <a:r>
              <a:rPr lang="fr-FR" sz="3200" b="1" dirty="0">
                <a:solidFill>
                  <a:srgbClr val="0000FF"/>
                </a:solidFill>
                <a:latin typeface="Candara" panose="020E0502030303020204" pitchFamily="34" charset="0"/>
              </a:rPr>
              <a:t>Participatif </a:t>
            </a:r>
          </a:p>
          <a:p>
            <a:r>
              <a:rPr lang="fr-FR" sz="3200" b="1" dirty="0" smtClean="0">
                <a:solidFill>
                  <a:srgbClr val="0000FF"/>
                </a:solidFill>
                <a:latin typeface="Candara" panose="020E0502030303020204" pitchFamily="34" charset="0"/>
              </a:rPr>
              <a:t>	Pédagogique </a:t>
            </a:r>
            <a:endParaRPr lang="fr-FR" sz="3200" b="1" dirty="0">
              <a:solidFill>
                <a:srgbClr val="0000FF"/>
              </a:solidFill>
              <a:latin typeface="Candara" panose="020E0502030303020204" pitchFamily="34" charset="0"/>
            </a:endParaRPr>
          </a:p>
          <a:p>
            <a:r>
              <a:rPr lang="fr-FR" sz="3200" b="1" dirty="0" smtClean="0">
                <a:solidFill>
                  <a:srgbClr val="0000FF"/>
                </a:solidFill>
                <a:latin typeface="Candara" panose="020E0502030303020204" pitchFamily="34" charset="0"/>
              </a:rPr>
              <a:t>		Progressif</a:t>
            </a:r>
            <a:endParaRPr lang="fr-FR" sz="3200" b="1" dirty="0">
              <a:solidFill>
                <a:srgbClr val="0000FF"/>
              </a:solidFill>
              <a:latin typeface="Candara" panose="020E0502030303020204" pitchFamily="34" charset="0"/>
            </a:endParaRPr>
          </a:p>
          <a:p>
            <a:pPr lvl="0"/>
            <a:r>
              <a:rPr lang="fr-FR" sz="3200" b="1" dirty="0">
                <a:solidFill>
                  <a:srgbClr val="0000FF"/>
                </a:solidFill>
                <a:latin typeface="Candara" panose="020E0502030303020204" pitchFamily="34" charset="0"/>
              </a:rPr>
              <a:t>         </a:t>
            </a:r>
            <a:r>
              <a:rPr lang="fr-FR" sz="3200" b="1" dirty="0" smtClean="0">
                <a:solidFill>
                  <a:srgbClr val="0000FF"/>
                </a:solidFill>
                <a:latin typeface="Candara" panose="020E0502030303020204" pitchFamily="34" charset="0"/>
              </a:rPr>
              <a:t>                     </a:t>
            </a:r>
            <a:r>
              <a:rPr lang="fr-FR" sz="2800" b="1" dirty="0" smtClean="0">
                <a:solidFill>
                  <a:srgbClr val="0000FF"/>
                </a:solidFill>
                <a:latin typeface="Candara" panose="020E0502030303020204" pitchFamily="34" charset="0"/>
              </a:rPr>
              <a:t>&amp;   </a:t>
            </a:r>
            <a:r>
              <a:rPr lang="fr-FR" sz="3200" b="1" dirty="0" smtClean="0">
                <a:solidFill>
                  <a:srgbClr val="0000FF"/>
                </a:solidFill>
                <a:latin typeface="Candara" panose="020E0502030303020204" pitchFamily="34" charset="0"/>
              </a:rPr>
              <a:t>Collaboratif</a:t>
            </a:r>
            <a:endParaRPr lang="fr-FR" sz="3200" b="1" dirty="0">
              <a:solidFill>
                <a:srgbClr val="0000FF"/>
              </a:solidFill>
              <a:latin typeface="Candara" panose="020E0502030303020204" pitchFamily="34" charset="0"/>
            </a:endParaRPr>
          </a:p>
        </p:txBody>
      </p:sp>
      <p:sp>
        <p:nvSpPr>
          <p:cNvPr id="18" name="Titre 1"/>
          <p:cNvSpPr txBox="1">
            <a:spLocks/>
          </p:cNvSpPr>
          <p:nvPr/>
        </p:nvSpPr>
        <p:spPr>
          <a:xfrm>
            <a:off x="576263"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Que permet l’OPVT ?</a:t>
            </a:r>
          </a:p>
        </p:txBody>
      </p:sp>
    </p:spTree>
    <p:extLst>
      <p:ext uri="{BB962C8B-B14F-4D97-AF65-F5344CB8AC3E}">
        <p14:creationId xmlns:p14="http://schemas.microsoft.com/office/powerpoint/2010/main" val="1238719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ZoneTexte 10"/>
          <p:cNvSpPr txBox="1">
            <a:spLocks noChangeArrowheads="1"/>
          </p:cNvSpPr>
          <p:nvPr/>
        </p:nvSpPr>
        <p:spPr bwMode="auto">
          <a:xfrm>
            <a:off x="1774049" y="1489159"/>
            <a:ext cx="10080625"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646" dirty="0">
                <a:latin typeface="Candara" panose="020E0502030303020204" pitchFamily="34" charset="0"/>
              </a:rPr>
              <a:t>Outil d’exploration en ligne des données </a:t>
            </a:r>
            <a:r>
              <a:rPr lang="fr-FR" altLang="fr-FR" sz="1800" dirty="0">
                <a:latin typeface="Candara" panose="020E0502030303020204" pitchFamily="34" charset="0"/>
              </a:rPr>
              <a:t>validées et disponibles</a:t>
            </a:r>
          </a:p>
        </p:txBody>
      </p:sp>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785" y="1988655"/>
            <a:ext cx="2892929" cy="56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Capture d’écra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3726" y="2077910"/>
            <a:ext cx="2919181" cy="522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Capture d’écra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3683" y="2077910"/>
            <a:ext cx="2950683" cy="52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Capture d’écra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7784" y="2055159"/>
            <a:ext cx="2905180" cy="390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txBox="1">
            <a:spLocks/>
          </p:cNvSpPr>
          <p:nvPr/>
        </p:nvSpPr>
        <p:spPr>
          <a:xfrm>
            <a:off x="359792" y="0"/>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a:t>
            </a:r>
            <a:r>
              <a:rPr lang="fr-FR" altLang="fr-FR" sz="3600" dirty="0" err="1" smtClean="0">
                <a:solidFill>
                  <a:srgbClr val="FFFFFF"/>
                </a:solidFill>
                <a:latin typeface="Claphappy" pitchFamily="2" charset="0"/>
                <a:ea typeface="Microsoft YaHei" pitchFamily="34" charset="-122"/>
              </a:rPr>
              <a:t>EcoBioSoil</a:t>
            </a:r>
            <a:endParaRPr lang="fr-FR" altLang="fr-FR" sz="3600" dirty="0">
              <a:solidFill>
                <a:srgbClr val="FFFFFF"/>
              </a:solidFill>
              <a:latin typeface="Claphappy" pitchFamily="2" charset="0"/>
              <a:ea typeface="Microsoft YaHei" pitchFamily="34" charset="-122"/>
            </a:endParaRPr>
          </a:p>
          <a:p>
            <a:pPr algn="l">
              <a:buSzPct val="45000"/>
              <a:buFont typeface="StarSymbol"/>
              <a:buNone/>
            </a:pPr>
            <a:r>
              <a:rPr lang="fr-FR" altLang="fr-FR" sz="3600" dirty="0" smtClean="0">
                <a:solidFill>
                  <a:srgbClr val="FFFFFF"/>
                </a:solidFill>
                <a:latin typeface="Claphappy" pitchFamily="2" charset="0"/>
                <a:ea typeface="Microsoft YaHei" pitchFamily="34" charset="-122"/>
              </a:rPr>
              <a:t>           </a:t>
            </a:r>
            <a:r>
              <a:rPr lang="fr-FR" altLang="fr-FR" sz="3600" dirty="0" smtClean="0">
                <a:solidFill>
                  <a:srgbClr val="FFFFFF"/>
                </a:solidFill>
                <a:latin typeface="Claphappy" pitchFamily="2" charset="0"/>
                <a:ea typeface="Microsoft YaHei" pitchFamily="34" charset="-122"/>
                <a:sym typeface="Wingdings" panose="05000000000000000000" pitchFamily="2" charset="2"/>
              </a:rPr>
              <a:t> </a:t>
            </a:r>
            <a:r>
              <a:rPr lang="fr-FR" altLang="fr-FR" sz="3600" dirty="0" smtClean="0">
                <a:solidFill>
                  <a:srgbClr val="FFFFFF"/>
                </a:solidFill>
                <a:latin typeface="Claphappy" pitchFamily="2" charset="0"/>
                <a:ea typeface="Microsoft YaHei" pitchFamily="34" charset="-122"/>
              </a:rPr>
              <a:t>interface de consultation</a:t>
            </a:r>
            <a:endParaRPr lang="fr-FR" altLang="fr-FR" sz="3600" dirty="0" smtClean="0">
              <a:solidFill>
                <a:srgbClr val="FFFFFF"/>
              </a:solidFill>
              <a:latin typeface="Claphappy" pitchFamily="2" charset="0"/>
              <a:ea typeface="Microsoft YaHei" pitchFamily="34" charset="-122"/>
            </a:endParaRPr>
          </a:p>
        </p:txBody>
      </p:sp>
      <p:pic>
        <p:nvPicPr>
          <p:cNvPr id="14" name="Picture 2" descr="http://www.google.fr/url?source=imglanding&amp;ct=img&amp;q=http://developer.r-project.org/Logo/Rlogo-1.png&amp;sa=X&amp;ei=8OZaVdKCB8qrU4L4gLAF&amp;ved=0CAkQ8wc4DA&amp;usg=AFQjCNFX2WZbqepDh-3rdAQQHx_KQYYno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62420" y="1990902"/>
            <a:ext cx="777586" cy="58930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p:cNvGrpSpPr/>
          <p:nvPr/>
        </p:nvGrpSpPr>
        <p:grpSpPr>
          <a:xfrm>
            <a:off x="13464" y="671254"/>
            <a:ext cx="1533999" cy="1635809"/>
            <a:chOff x="49929" y="3152935"/>
            <a:chExt cx="2566219" cy="2704410"/>
          </a:xfrm>
        </p:grpSpPr>
        <p:grpSp>
          <p:nvGrpSpPr>
            <p:cNvPr id="16" name="Groupe 15"/>
            <p:cNvGrpSpPr/>
            <p:nvPr/>
          </p:nvGrpSpPr>
          <p:grpSpPr>
            <a:xfrm>
              <a:off x="49929" y="3839405"/>
              <a:ext cx="1625566" cy="1997903"/>
              <a:chOff x="1289711" y="1715489"/>
              <a:chExt cx="1625566" cy="1997903"/>
            </a:xfrm>
          </p:grpSpPr>
          <p:pic>
            <p:nvPicPr>
              <p:cNvPr id="30" name="Picture 6" descr="http://www.google.fr/url?source=imglanding&amp;ct=img&amp;q=http://www.ciblageperformance.com/wp-content/uploads/Database-1-330x220.png&amp;sa=X&amp;ei=tf5ZVfnHFMixUc2xgfAL&amp;ved=0CAkQ8wc&amp;usg=AFQjCNF38qWsJljRZtWqXLfgDz49O9tiQw"/>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ltGray">
              <a:xfrm>
                <a:off x="1289711" y="1715489"/>
                <a:ext cx="1625566" cy="19979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ttps://encrypted-tbn1.gstatic.com/images?q=tbn:ANd9GcR8Q9xajwf8f9KFo9c__DvYQp34P73XpLjlwgW0T1Nl2v5Aa-yD"/>
              <p:cNvPicPr>
                <a:picLocks noChangeAspect="1" noChangeArrowheads="1"/>
              </p:cNvPicPr>
              <p:nvPr/>
            </p:nvPicPr>
            <p:blipFill rotWithShape="1">
              <a:blip r:embed="rId9" cstate="screen">
                <a:clrChange>
                  <a:clrFrom>
                    <a:srgbClr val="FCFEFC"/>
                  </a:clrFrom>
                  <a:clrTo>
                    <a:srgbClr val="FCFEFC">
                      <a:alpha val="0"/>
                    </a:srgbClr>
                  </a:clrTo>
                </a:clrChange>
                <a:extLst>
                  <a:ext uri="{28A0092B-C50C-407E-A947-70E740481C1C}">
                    <a14:useLocalDpi xmlns:a14="http://schemas.microsoft.com/office/drawing/2010/main"/>
                  </a:ext>
                </a:extLst>
              </a:blip>
              <a:srcRect l="3670" t="8776" r="7811" b="12527"/>
              <a:stretch/>
            </p:blipFill>
            <p:spPr bwMode="auto">
              <a:xfrm>
                <a:off x="1332135" y="1883391"/>
                <a:ext cx="1561189" cy="173100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p:cNvSpPr txBox="1"/>
            <p:nvPr/>
          </p:nvSpPr>
          <p:spPr>
            <a:xfrm>
              <a:off x="269160" y="3152935"/>
              <a:ext cx="1865141" cy="865016"/>
            </a:xfrm>
            <a:prstGeom prst="rect">
              <a:avLst/>
            </a:prstGeom>
            <a:noFill/>
          </p:spPr>
          <p:txBody>
            <a:bodyPr wrap="square" rtlCol="0">
              <a:spAutoFit/>
            </a:bodyPr>
            <a:lstStyle/>
            <a:p>
              <a:pPr algn="ctr"/>
              <a:r>
                <a:rPr lang="fr-FR" sz="1400" b="1" dirty="0" smtClean="0">
                  <a:solidFill>
                    <a:srgbClr val="00B050"/>
                  </a:solidFill>
                  <a:latin typeface="Candara" pitchFamily="34" charset="0"/>
                </a:rPr>
                <a:t>Base de Données</a:t>
              </a:r>
              <a:endParaRPr lang="fr-FR" sz="1400" b="1" dirty="0">
                <a:solidFill>
                  <a:srgbClr val="00B050"/>
                </a:solidFill>
                <a:latin typeface="Candara" pitchFamily="34" charset="0"/>
              </a:endParaRPr>
            </a:p>
          </p:txBody>
        </p:sp>
        <p:grpSp>
          <p:nvGrpSpPr>
            <p:cNvPr id="24" name="Groupe 23"/>
            <p:cNvGrpSpPr/>
            <p:nvPr/>
          </p:nvGrpSpPr>
          <p:grpSpPr>
            <a:xfrm>
              <a:off x="1413031" y="4417025"/>
              <a:ext cx="1203117" cy="1440320"/>
              <a:chOff x="2213615" y="2429357"/>
              <a:chExt cx="1337839" cy="1414559"/>
            </a:xfrm>
          </p:grpSpPr>
          <p:pic>
            <p:nvPicPr>
              <p:cNvPr id="26" name="Picture 2" descr="Gifs Animés Engrenages (15)"/>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69662">
                <a:off x="2706369" y="2734399"/>
                <a:ext cx="7620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p:cNvGrpSpPr/>
              <p:nvPr/>
            </p:nvGrpSpPr>
            <p:grpSpPr>
              <a:xfrm>
                <a:off x="2213615" y="2429357"/>
                <a:ext cx="1337839" cy="1414559"/>
                <a:chOff x="2228129" y="2400330"/>
                <a:chExt cx="1337839" cy="1414559"/>
              </a:xfrm>
            </p:grpSpPr>
            <p:cxnSp>
              <p:nvCxnSpPr>
                <p:cNvPr id="28" name="Connecteur droit avec flèche 27"/>
                <p:cNvCxnSpPr/>
                <p:nvPr/>
              </p:nvCxnSpPr>
              <p:spPr>
                <a:xfrm flipV="1">
                  <a:off x="2228129" y="2400330"/>
                  <a:ext cx="1314507" cy="6873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2251461" y="3087678"/>
                  <a:ext cx="1314507" cy="7272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5" name="Picture 2" descr="http://www.google.fr/url?source=imglanding&amp;ct=img&amp;q=http://developer.r-project.org/Logo/Rlogo-1.png&amp;sa=X&amp;ei=8OZaVdKCB8qrU4L4gLAF&amp;ved=0CAkQ8wc4DA&amp;usg=AFQjCNFX2WZbqepDh-3rdAQQHx_KQYYno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3578" y="3912597"/>
              <a:ext cx="777586" cy="5893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8124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e 2"/>
          <p:cNvGrpSpPr/>
          <p:nvPr/>
        </p:nvGrpSpPr>
        <p:grpSpPr>
          <a:xfrm>
            <a:off x="8358685" y="5908187"/>
            <a:ext cx="1444657" cy="1048131"/>
            <a:chOff x="7582051" y="4437112"/>
            <a:chExt cx="1310429" cy="950646"/>
          </a:xfrm>
        </p:grpSpPr>
        <p:sp>
          <p:nvSpPr>
            <p:cNvPr id="2" name="Rectangle 1"/>
            <p:cNvSpPr/>
            <p:nvPr/>
          </p:nvSpPr>
          <p:spPr>
            <a:xfrm>
              <a:off x="7582051" y="4437112"/>
              <a:ext cx="1310429" cy="950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Picture 3" descr="D:\home\jscimia\mes documents\ECOBIO\COM\Banque d'images\logos\logo_osur_type1-22x16-fond-blanc_m.png"/>
            <p:cNvPicPr>
              <a:picLocks noChangeAspect="1" noChangeArrowheads="1"/>
            </p:cNvPicPr>
            <p:nvPr/>
          </p:nvPicPr>
          <p:blipFill>
            <a:blip r:embed="rId4" cstate="print">
              <a:clrChange>
                <a:clrFrom>
                  <a:srgbClr val="000000">
                    <a:alpha val="60392"/>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82051" y="4437112"/>
              <a:ext cx="1310429" cy="950646"/>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xtLst/>
          </p:spPr>
        </p:pic>
      </p:grpSp>
      <p:sp>
        <p:nvSpPr>
          <p:cNvPr id="52232" name="Rectangle 2"/>
          <p:cNvSpPr>
            <a:spLocks noGrp="1" noChangeArrowheads="1"/>
          </p:cNvSpPr>
          <p:nvPr>
            <p:ph type="title"/>
          </p:nvPr>
        </p:nvSpPr>
        <p:spPr>
          <a:xfrm>
            <a:off x="2679012" y="6638749"/>
            <a:ext cx="6806794" cy="720439"/>
          </a:xfrm>
        </p:spPr>
        <p:txBody>
          <a:bodyPr lIns="90682" tIns="45342" rIns="90682" bIns="45342">
            <a:noAutofit/>
          </a:bodyPr>
          <a:lstStyle/>
          <a:p>
            <a:pPr algn="ctr" eaLnBrk="1" hangingPunct="1"/>
            <a:r>
              <a:rPr lang="fr-FR" sz="2200" dirty="0">
                <a:solidFill>
                  <a:schemeClr val="bg1"/>
                </a:solidFill>
                <a:latin typeface="Candara" panose="020E0502030303020204" pitchFamily="34" charset="0"/>
              </a:rPr>
              <a:t>Pour tout renseignement sur l’OPVT,</a:t>
            </a:r>
            <a:br>
              <a:rPr lang="fr-FR" sz="2200" dirty="0">
                <a:solidFill>
                  <a:schemeClr val="bg1"/>
                </a:solidFill>
                <a:latin typeface="Candara" panose="020E0502030303020204" pitchFamily="34" charset="0"/>
              </a:rPr>
            </a:br>
            <a:r>
              <a:rPr lang="fr-FR" sz="2200" b="1" dirty="0">
                <a:solidFill>
                  <a:schemeClr val="bg1"/>
                </a:solidFill>
                <a:latin typeface="Candara" panose="020E0502030303020204" pitchFamily="34" charset="0"/>
              </a:rPr>
              <a:t>daniel.cluzeau@univ-rennes1.fr</a:t>
            </a:r>
          </a:p>
        </p:txBody>
      </p:sp>
      <p:pic>
        <p:nvPicPr>
          <p:cNvPr id="10" name="Picture 3" descr="D:\home\jscimia\mes documents\ECOBIO\COM\Banque d'images\logos\logo opvt fd 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21" y="5765435"/>
            <a:ext cx="4305637" cy="1826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home\jscimia\mes documents\ECOBIO\COM\Banque d'images\logos\rennes1_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8824" y="4960603"/>
            <a:ext cx="1868040" cy="963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home\jscimia\mes documents\ECOBIO\COM\Banque d'images\logos\cnrs.transparen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44482" y="6862208"/>
            <a:ext cx="700093" cy="70016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 dans&#10;      faut vraiment avoir rien à dire"/>
          <p:cNvSpPr>
            <a:spLocks noChangeAspect="1" noChangeArrowheads="1"/>
          </p:cNvSpPr>
          <p:nvPr/>
        </p:nvSpPr>
        <p:spPr bwMode="auto">
          <a:xfrm>
            <a:off x="171511" y="-1512252"/>
            <a:ext cx="4200260" cy="3150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803" tIns="50402" rIns="100803" bIns="50402" numCol="1" anchor="t" anchorCtr="0" compatLnSpc="1">
            <a:prstTxWarp prst="textNoShape">
              <a:avLst/>
            </a:prstTxWarp>
          </a:bodyPr>
          <a:lstStyle/>
          <a:p>
            <a:endParaRPr lang="fr-FR"/>
          </a:p>
        </p:txBody>
      </p:sp>
      <p:sp>
        <p:nvSpPr>
          <p:cNvPr id="6" name="ZoneTexte 5"/>
          <p:cNvSpPr txBox="1"/>
          <p:nvPr/>
        </p:nvSpPr>
        <p:spPr>
          <a:xfrm>
            <a:off x="894992" y="2161612"/>
            <a:ext cx="8186021" cy="2545034"/>
          </a:xfrm>
          <a:prstGeom prst="rect">
            <a:avLst/>
          </a:prstGeom>
          <a:noFill/>
        </p:spPr>
        <p:txBody>
          <a:bodyPr wrap="none" lIns="100803" tIns="50402" rIns="100803" bIns="50402" rtlCol="0">
            <a:spAutoFit/>
          </a:bodyPr>
          <a:lstStyle/>
          <a:p>
            <a:pPr algn="ctr"/>
            <a:r>
              <a:rPr lang="fr-FR" sz="7900" b="1" dirty="0">
                <a:ln w="22225">
                  <a:solidFill>
                    <a:schemeClr val="accent2"/>
                  </a:solidFill>
                  <a:prstDash val="solid"/>
                </a:ln>
                <a:solidFill>
                  <a:schemeClr val="bg1"/>
                </a:solidFill>
              </a:rPr>
              <a:t>Merci de</a:t>
            </a:r>
          </a:p>
          <a:p>
            <a:pPr algn="ctr"/>
            <a:r>
              <a:rPr lang="fr-FR" sz="7900" b="1" dirty="0">
                <a:ln w="22225">
                  <a:solidFill>
                    <a:schemeClr val="accent2"/>
                  </a:solidFill>
                  <a:prstDash val="solid"/>
                </a:ln>
                <a:solidFill>
                  <a:schemeClr val="bg1"/>
                </a:solidFill>
              </a:rPr>
              <a:t>votre attention</a:t>
            </a:r>
          </a:p>
        </p:txBody>
      </p:sp>
    </p:spTree>
    <p:extLst>
      <p:ext uri="{BB962C8B-B14F-4D97-AF65-F5344CB8AC3E}">
        <p14:creationId xmlns:p14="http://schemas.microsoft.com/office/powerpoint/2010/main" val="329219841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Indicateurs LOMBRICIENS</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000" dirty="0" smtClean="0">
                <a:solidFill>
                  <a:srgbClr val="FFFFFF"/>
                </a:solidFill>
                <a:latin typeface="Claphappy" pitchFamily="2" charset="0"/>
                <a:ea typeface="Microsoft YaHei" pitchFamily="34" charset="-122"/>
              </a:rPr>
              <a:t>Abondance numérique et diversité</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6698" b="21533"/>
          <a:stretch/>
        </p:blipFill>
        <p:spPr>
          <a:xfrm>
            <a:off x="576263" y="2700511"/>
            <a:ext cx="9144000" cy="4162425"/>
          </a:xfrm>
          <a:prstGeom prst="rect">
            <a:avLst/>
          </a:prstGeom>
          <a:solidFill>
            <a:schemeClr val="bg1"/>
          </a:solidFill>
        </p:spPr>
      </p:pic>
      <p:sp>
        <p:nvSpPr>
          <p:cNvPr id="4" name="Rectangle 3"/>
          <p:cNvSpPr/>
          <p:nvPr/>
        </p:nvSpPr>
        <p:spPr>
          <a:xfrm>
            <a:off x="2736056" y="2844527"/>
            <a:ext cx="6552728" cy="3456384"/>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37171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47111" name="Text Box 13"/>
          <p:cNvSpPr txBox="1">
            <a:spLocks noChangeArrowheads="1"/>
          </p:cNvSpPr>
          <p:nvPr/>
        </p:nvSpPr>
        <p:spPr bwMode="auto">
          <a:xfrm>
            <a:off x="115397" y="1836415"/>
            <a:ext cx="10541539" cy="2551772"/>
          </a:xfrm>
          <a:prstGeom prst="rect">
            <a:avLst/>
          </a:prstGeom>
          <a:noFill/>
          <a:ln w="9525">
            <a:noFill/>
            <a:miter lim="800000"/>
            <a:headEnd/>
            <a:tailEnd/>
          </a:ln>
        </p:spPr>
        <p:txBody>
          <a:bodyPr wrap="square" lIns="90674" tIns="45337" rIns="90674" bIns="45337">
            <a:spAutoFit/>
          </a:bodyPr>
          <a:lstStyle/>
          <a:p>
            <a:pPr>
              <a:buSzPct val="70000"/>
              <a:buFontTx/>
              <a:buBlip>
                <a:blip r:embed="rId3"/>
              </a:buBlip>
            </a:pPr>
            <a:r>
              <a:rPr lang="fr-FR" sz="3200" dirty="0">
                <a:solidFill>
                  <a:srgbClr val="00CC00"/>
                </a:solidFill>
              </a:rPr>
              <a:t>   </a:t>
            </a:r>
            <a:r>
              <a:rPr lang="fr-FR" sz="3200" b="1" dirty="0">
                <a:solidFill>
                  <a:srgbClr val="00CC00"/>
                </a:solidFill>
                <a:latin typeface="Arial" pitchFamily="34" charset="0"/>
                <a:cs typeface="Arial" pitchFamily="34" charset="0"/>
              </a:rPr>
              <a:t>Comment développer le </a:t>
            </a:r>
            <a:r>
              <a:rPr lang="fr-FR" sz="3200" b="1" dirty="0">
                <a:solidFill>
                  <a:srgbClr val="FF0000"/>
                </a:solidFill>
                <a:latin typeface="Arial" pitchFamily="34" charset="0"/>
                <a:cs typeface="Arial" pitchFamily="34" charset="0"/>
              </a:rPr>
              <a:t>référentiel </a:t>
            </a:r>
            <a:r>
              <a:rPr lang="fr-FR" sz="3200" b="1" dirty="0">
                <a:solidFill>
                  <a:srgbClr val="00CC00"/>
                </a:solidFill>
                <a:latin typeface="Arial" pitchFamily="34" charset="0"/>
                <a:cs typeface="Arial" pitchFamily="34" charset="0"/>
              </a:rPr>
              <a:t>national </a:t>
            </a:r>
          </a:p>
          <a:p>
            <a:pPr>
              <a:buSzPct val="70000"/>
            </a:pPr>
            <a:r>
              <a:rPr lang="fr-FR" sz="3200" b="1" dirty="0">
                <a:solidFill>
                  <a:srgbClr val="00CC00"/>
                </a:solidFill>
                <a:latin typeface="Arial" pitchFamily="34" charset="0"/>
                <a:cs typeface="Arial" pitchFamily="34" charset="0"/>
              </a:rPr>
              <a:t>        tout en réalisant un transfert </a:t>
            </a:r>
          </a:p>
          <a:p>
            <a:pPr>
              <a:buSzPct val="70000"/>
            </a:pPr>
            <a:r>
              <a:rPr lang="fr-FR" sz="3200" b="1" dirty="0">
                <a:solidFill>
                  <a:srgbClr val="00CC00"/>
                </a:solidFill>
                <a:latin typeface="Arial" pitchFamily="34" charset="0"/>
                <a:cs typeface="Arial" pitchFamily="34" charset="0"/>
              </a:rPr>
              <a:t>	 d’</a:t>
            </a:r>
            <a:r>
              <a:rPr lang="fr-FR" sz="3200" b="1" dirty="0">
                <a:solidFill>
                  <a:srgbClr val="0070C0"/>
                </a:solidFill>
                <a:latin typeface="Arial" pitchFamily="34" charset="0"/>
                <a:cs typeface="Arial" pitchFamily="34" charset="0"/>
              </a:rPr>
              <a:t>outil</a:t>
            </a:r>
            <a:r>
              <a:rPr lang="fr-FR" sz="3200" b="1" dirty="0">
                <a:solidFill>
                  <a:srgbClr val="00CC00"/>
                </a:solidFill>
                <a:latin typeface="Arial" pitchFamily="34" charset="0"/>
                <a:cs typeface="Arial" pitchFamily="34" charset="0"/>
              </a:rPr>
              <a:t> </a:t>
            </a:r>
            <a:r>
              <a:rPr lang="fr-FR" sz="3200" b="1" dirty="0" err="1">
                <a:solidFill>
                  <a:srgbClr val="0070C0"/>
                </a:solidFill>
                <a:latin typeface="Arial" pitchFamily="34" charset="0"/>
                <a:cs typeface="Arial" pitchFamily="34" charset="0"/>
              </a:rPr>
              <a:t>BioIndicateur</a:t>
            </a:r>
            <a:r>
              <a:rPr lang="fr-FR" sz="3200" b="1" dirty="0">
                <a:solidFill>
                  <a:srgbClr val="0070C0"/>
                </a:solidFill>
                <a:latin typeface="Arial" pitchFamily="34" charset="0"/>
                <a:cs typeface="Arial" pitchFamily="34" charset="0"/>
              </a:rPr>
              <a:t> des sols</a:t>
            </a:r>
          </a:p>
          <a:p>
            <a:pPr>
              <a:buSzPct val="70000"/>
            </a:pPr>
            <a:r>
              <a:rPr lang="fr-FR" sz="3200" b="1" dirty="0">
                <a:solidFill>
                  <a:srgbClr val="00CC00"/>
                </a:solidFill>
                <a:latin typeface="Arial" pitchFamily="34" charset="0"/>
                <a:cs typeface="Arial" pitchFamily="34" charset="0"/>
              </a:rPr>
              <a:t>             à tous les utilisateurs</a:t>
            </a:r>
          </a:p>
          <a:p>
            <a:pPr>
              <a:buSzPct val="70000"/>
            </a:pPr>
            <a:r>
              <a:rPr lang="fr-FR" sz="3200" b="1" dirty="0">
                <a:solidFill>
                  <a:srgbClr val="00CC00"/>
                </a:solidFill>
                <a:latin typeface="Arial" pitchFamily="34" charset="0"/>
                <a:cs typeface="Arial" pitchFamily="34" charset="0"/>
              </a:rPr>
              <a:t>		des sols agricoles, naturels ou urbains?</a:t>
            </a:r>
            <a:endParaRPr lang="fr-FR" sz="3200" b="1" dirty="0">
              <a:solidFill>
                <a:srgbClr val="FF9900"/>
              </a:solidFill>
              <a:latin typeface="Arial" pitchFamily="34" charset="0"/>
              <a:cs typeface="Arial" pitchFamily="34" charset="0"/>
            </a:endParaRPr>
          </a:p>
        </p:txBody>
      </p:sp>
      <p:sp>
        <p:nvSpPr>
          <p:cNvPr id="9" name="Text Box 13"/>
          <p:cNvSpPr txBox="1">
            <a:spLocks noChangeArrowheads="1"/>
          </p:cNvSpPr>
          <p:nvPr/>
        </p:nvSpPr>
        <p:spPr bwMode="auto">
          <a:xfrm>
            <a:off x="3898526" y="4582658"/>
            <a:ext cx="5608270" cy="2551772"/>
          </a:xfrm>
          <a:prstGeom prst="rect">
            <a:avLst/>
          </a:prstGeom>
          <a:solidFill>
            <a:schemeClr val="bg1"/>
          </a:solidFill>
          <a:ln w="9525">
            <a:noFill/>
            <a:miter lim="800000"/>
            <a:headEnd/>
            <a:tailEnd/>
          </a:ln>
        </p:spPr>
        <p:txBody>
          <a:bodyPr wrap="square" lIns="90674" tIns="45337" rIns="90674" bIns="45337">
            <a:spAutoFit/>
          </a:bodyPr>
          <a:lstStyle/>
          <a:p>
            <a:pPr algn="ctr">
              <a:buSzPct val="70000"/>
            </a:pPr>
            <a:r>
              <a:rPr lang="fr-FR" sz="3200" b="1" dirty="0">
                <a:solidFill>
                  <a:srgbClr val="FF9900"/>
                </a:solidFill>
                <a:latin typeface="Arial" pitchFamily="34" charset="0"/>
                <a:cs typeface="Arial" pitchFamily="34" charset="0"/>
                <a:sym typeface="Wingdings" panose="05000000000000000000" pitchFamily="2" charset="2"/>
              </a:rPr>
              <a:t> </a:t>
            </a:r>
            <a:r>
              <a:rPr lang="fr-FR" sz="3200" b="1" dirty="0">
                <a:solidFill>
                  <a:srgbClr val="FF9900"/>
                </a:solidFill>
                <a:latin typeface="Arial" pitchFamily="34" charset="0"/>
                <a:cs typeface="Arial" pitchFamily="34" charset="0"/>
              </a:rPr>
              <a:t>Utiliser comme levier,</a:t>
            </a:r>
          </a:p>
          <a:p>
            <a:pPr algn="ctr">
              <a:buSzPct val="70000"/>
            </a:pPr>
            <a:r>
              <a:rPr lang="fr-FR" sz="3200" b="1" dirty="0">
                <a:solidFill>
                  <a:srgbClr val="FF9900"/>
                </a:solidFill>
                <a:latin typeface="Arial" pitchFamily="34" charset="0"/>
                <a:cs typeface="Arial" pitchFamily="34" charset="0"/>
              </a:rPr>
              <a:t>une démarche participative</a:t>
            </a:r>
          </a:p>
          <a:p>
            <a:pPr algn="ctr">
              <a:buSzPct val="70000"/>
            </a:pPr>
            <a:r>
              <a:rPr lang="fr-FR" sz="3200" b="1" dirty="0">
                <a:solidFill>
                  <a:srgbClr val="FF9900"/>
                </a:solidFill>
                <a:latin typeface="Arial" pitchFamily="34" charset="0"/>
                <a:cs typeface="Arial" pitchFamily="34" charset="0"/>
              </a:rPr>
              <a:t>avec</a:t>
            </a:r>
          </a:p>
          <a:p>
            <a:pPr algn="ctr">
              <a:buSzPct val="70000"/>
            </a:pPr>
            <a:r>
              <a:rPr lang="fr-FR" sz="3200" b="1" dirty="0">
                <a:solidFill>
                  <a:srgbClr val="FF9900"/>
                </a:solidFill>
                <a:latin typeface="Arial" pitchFamily="34" charset="0"/>
                <a:cs typeface="Arial" pitchFamily="34" charset="0"/>
              </a:rPr>
              <a:t>l‘Observatoire Participatif </a:t>
            </a:r>
          </a:p>
          <a:p>
            <a:pPr algn="ctr">
              <a:buSzPct val="70000"/>
            </a:pPr>
            <a:r>
              <a:rPr lang="fr-FR" sz="3200" b="1" dirty="0">
                <a:solidFill>
                  <a:srgbClr val="FF9900"/>
                </a:solidFill>
                <a:latin typeface="Arial" pitchFamily="34" charset="0"/>
                <a:cs typeface="Arial" pitchFamily="34" charset="0"/>
              </a:rPr>
              <a:t>des Vers de Terre (2010)</a:t>
            </a:r>
          </a:p>
        </p:txBody>
      </p:sp>
      <p:pic>
        <p:nvPicPr>
          <p:cNvPr id="8" name="Picture 2" descr="C:\OPVT_12-05-15\Photos_video\Logos\OPVT_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19198">
            <a:off x="248964" y="4376039"/>
            <a:ext cx="3400597" cy="275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Mais comment faire plus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000" dirty="0" smtClean="0">
                <a:solidFill>
                  <a:srgbClr val="FFFFFF"/>
                </a:solidFill>
                <a:latin typeface="Claphappy" pitchFamily="2" charset="0"/>
                <a:ea typeface="Microsoft YaHei" pitchFamily="34" charset="-122"/>
              </a:rPr>
              <a:t>(+ vite, + territoires, + habitats)</a:t>
            </a:r>
          </a:p>
        </p:txBody>
      </p:sp>
    </p:spTree>
    <p:extLst>
      <p:ext uri="{BB962C8B-B14F-4D97-AF65-F5344CB8AC3E}">
        <p14:creationId xmlns:p14="http://schemas.microsoft.com/office/powerpoint/2010/main" val="1613693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1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1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build="p"/>
      <p:bldP spid="9"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1800" y="1954055"/>
            <a:ext cx="9101431" cy="3698784"/>
          </a:xfrm>
          <a:prstGeom prst="rect">
            <a:avLst/>
          </a:prstGeom>
          <a:noFill/>
        </p:spPr>
        <p:txBody>
          <a:bodyPr wrap="none" lIns="100803" tIns="50402" rIns="100803" bIns="50402" rtlCol="0">
            <a:spAutoFit/>
          </a:bodyPr>
          <a:lstStyle/>
          <a:p>
            <a:pPr marL="315011" indent="-315011">
              <a:buFont typeface="Arial" panose="020B0604020202020204" pitchFamily="34" charset="0"/>
              <a:buChar char="•"/>
            </a:pPr>
            <a:r>
              <a:rPr lang="fr-FR" sz="2600" b="1" dirty="0">
                <a:solidFill>
                  <a:schemeClr val="accent6"/>
                </a:solidFill>
                <a:latin typeface="Candara" panose="020E0502030303020204" pitchFamily="34" charset="0"/>
              </a:rPr>
              <a:t>Modèles prédictifs des </a:t>
            </a:r>
            <a:r>
              <a:rPr lang="fr-FR" sz="2600" b="1" dirty="0" err="1">
                <a:solidFill>
                  <a:schemeClr val="accent6"/>
                </a:solidFill>
                <a:latin typeface="Candara" panose="020E0502030303020204" pitchFamily="34" charset="0"/>
              </a:rPr>
              <a:t>lombriciens</a:t>
            </a:r>
            <a:r>
              <a:rPr lang="fr-FR" sz="2600" b="1" dirty="0">
                <a:solidFill>
                  <a:schemeClr val="accent6"/>
                </a:solidFill>
                <a:latin typeface="Candara" panose="020E0502030303020204" pitchFamily="34" charset="0"/>
              </a:rPr>
              <a:t> </a:t>
            </a:r>
            <a:r>
              <a:rPr lang="fr-FR" sz="1800" dirty="0">
                <a:solidFill>
                  <a:schemeClr val="accent6"/>
                </a:solidFill>
                <a:latin typeface="Candara" panose="020E0502030303020204" pitchFamily="34" charset="0"/>
              </a:rPr>
              <a:t>suivant des contextes pédologiques</a:t>
            </a:r>
          </a:p>
          <a:p>
            <a:r>
              <a:rPr lang="fr-FR" sz="2600" b="1" dirty="0">
                <a:solidFill>
                  <a:schemeClr val="accent6"/>
                </a:solidFill>
                <a:latin typeface="Candara" panose="020E0502030303020204" pitchFamily="34" charset="0"/>
              </a:rPr>
              <a:t> </a:t>
            </a:r>
          </a:p>
          <a:p>
            <a:endParaRPr lang="fr-FR" sz="2600" dirty="0">
              <a:solidFill>
                <a:schemeClr val="accent6"/>
              </a:solidFill>
              <a:latin typeface="Candara" panose="020E0502030303020204" pitchFamily="34" charset="0"/>
            </a:endParaRPr>
          </a:p>
          <a:p>
            <a:pPr marL="315011" indent="-315011">
              <a:buFont typeface="Arial" panose="020B0604020202020204" pitchFamily="34" charset="0"/>
              <a:buChar char="•"/>
            </a:pPr>
            <a:r>
              <a:rPr lang="fr-FR" sz="2600" b="1" dirty="0">
                <a:solidFill>
                  <a:schemeClr val="accent6"/>
                </a:solidFill>
                <a:latin typeface="Candara" panose="020E0502030303020204" pitchFamily="34" charset="0"/>
              </a:rPr>
              <a:t>Applicatifs web interactives </a:t>
            </a:r>
            <a:r>
              <a:rPr lang="fr-FR" sz="1800" dirty="0">
                <a:solidFill>
                  <a:schemeClr val="accent6"/>
                </a:solidFill>
                <a:latin typeface="Candara" panose="020E0502030303020204" pitchFamily="34" charset="0"/>
              </a:rPr>
              <a:t>(packages </a:t>
            </a:r>
            <a:r>
              <a:rPr lang="fr-FR" sz="1800" dirty="0" err="1">
                <a:solidFill>
                  <a:schemeClr val="accent6"/>
                </a:solidFill>
                <a:latin typeface="Candara" panose="020E0502030303020204" pitchFamily="34" charset="0"/>
              </a:rPr>
              <a:t>shiny</a:t>
            </a:r>
            <a:r>
              <a:rPr lang="fr-FR" sz="1800" dirty="0">
                <a:solidFill>
                  <a:schemeClr val="accent6"/>
                </a:solidFill>
                <a:latin typeface="Candara" panose="020E0502030303020204" pitchFamily="34" charset="0"/>
              </a:rPr>
              <a:t> R)</a:t>
            </a:r>
          </a:p>
          <a:p>
            <a:pPr marL="315011" indent="-315011">
              <a:buFont typeface="Arial" panose="020B0604020202020204" pitchFamily="34" charset="0"/>
              <a:buChar char="•"/>
            </a:pPr>
            <a:endParaRPr lang="fr-FR" altLang="fr-FR" sz="2600" b="1" dirty="0">
              <a:solidFill>
                <a:schemeClr val="accent6"/>
              </a:solidFill>
              <a:latin typeface="Candara" panose="020E0502030303020204" pitchFamily="34" charset="0"/>
            </a:endParaRPr>
          </a:p>
          <a:p>
            <a:pPr marL="315011" indent="-315011">
              <a:buFont typeface="Arial" panose="020B0604020202020204" pitchFamily="34" charset="0"/>
              <a:buChar char="•"/>
            </a:pPr>
            <a:endParaRPr lang="fr-FR" altLang="fr-FR" sz="2600" b="1" dirty="0">
              <a:solidFill>
                <a:schemeClr val="accent6"/>
              </a:solidFill>
              <a:latin typeface="Candara" panose="020E0502030303020204" pitchFamily="34" charset="0"/>
            </a:endParaRPr>
          </a:p>
          <a:p>
            <a:pPr marL="315011" indent="-315011">
              <a:buFont typeface="Arial" panose="020B0604020202020204" pitchFamily="34" charset="0"/>
              <a:buChar char="•"/>
            </a:pPr>
            <a:r>
              <a:rPr lang="fr-FR" altLang="fr-FR" sz="2600" b="1" dirty="0">
                <a:solidFill>
                  <a:schemeClr val="accent6"/>
                </a:solidFill>
                <a:latin typeface="Candara" panose="020E0502030303020204" pitchFamily="34" charset="0"/>
              </a:rPr>
              <a:t>Développement (en interne) d’un plug-in sous </a:t>
            </a:r>
            <a:r>
              <a:rPr lang="fr-FR" altLang="fr-FR" sz="2600" b="1" dirty="0" err="1">
                <a:solidFill>
                  <a:schemeClr val="accent6"/>
                </a:solidFill>
                <a:latin typeface="Candara" pitchFamily="34" charset="0"/>
              </a:rPr>
              <a:t>Rcmdr</a:t>
            </a:r>
            <a:endParaRPr lang="fr-FR" altLang="fr-FR" sz="2600" b="1" dirty="0">
              <a:solidFill>
                <a:schemeClr val="accent6"/>
              </a:solidFill>
              <a:latin typeface="Candara" pitchFamily="34" charset="0"/>
            </a:endParaRPr>
          </a:p>
          <a:p>
            <a:pPr lvl="2"/>
            <a:r>
              <a:rPr lang="fr-FR" altLang="fr-FR" sz="1800" dirty="0">
                <a:solidFill>
                  <a:schemeClr val="accent6"/>
                </a:solidFill>
                <a:latin typeface="Candara" pitchFamily="34" charset="0"/>
              </a:rPr>
              <a:t>Faciliter, simplifier et automatiser les traitements statistiques</a:t>
            </a:r>
          </a:p>
          <a:p>
            <a:pPr algn="ctr"/>
            <a:endParaRPr lang="fr-FR" sz="1300" dirty="0">
              <a:latin typeface="Candara" pitchFamily="34" charset="0"/>
            </a:endParaRPr>
          </a:p>
          <a:p>
            <a:pPr marL="315011" indent="-315011">
              <a:buFont typeface="Arial" panose="020B0604020202020204" pitchFamily="34" charset="0"/>
              <a:buChar char="•"/>
            </a:pPr>
            <a:endParaRPr lang="fr-FR" sz="1800" b="1" dirty="0">
              <a:solidFill>
                <a:schemeClr val="accent6"/>
              </a:solidFill>
              <a:latin typeface="Candara" panose="020E0502030303020204" pitchFamily="34" charset="0"/>
            </a:endParaRPr>
          </a:p>
        </p:txBody>
      </p:sp>
      <p:sp>
        <p:nvSpPr>
          <p:cNvPr id="10"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Aspect recherche / participatif,</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200" dirty="0" smtClean="0">
                <a:solidFill>
                  <a:srgbClr val="FFFFFF"/>
                </a:solidFill>
                <a:latin typeface="Claphappy" pitchFamily="2" charset="0"/>
                <a:ea typeface="Microsoft YaHei" pitchFamily="34" charset="-122"/>
              </a:rPr>
              <a:t>outils et </a:t>
            </a:r>
            <a:r>
              <a:rPr lang="fr-FR" altLang="fr-FR" sz="2800" dirty="0" smtClean="0">
                <a:solidFill>
                  <a:srgbClr val="FFFFFF"/>
                </a:solidFill>
                <a:latin typeface="Claphappy" pitchFamily="2" charset="0"/>
                <a:ea typeface="Microsoft YaHei" pitchFamily="34" charset="-122"/>
              </a:rPr>
              <a:t>méthodes en développement</a:t>
            </a:r>
            <a:endParaRPr lang="fr-FR" altLang="fr-FR" sz="3200" dirty="0" smtClean="0">
              <a:solidFill>
                <a:srgbClr val="FFFFFF"/>
              </a:solidFill>
              <a:latin typeface="Claphappy" pitchFamily="2" charset="0"/>
              <a:ea typeface="Microsoft YaHei" pitchFamily="34" charset="-122"/>
            </a:endParaRPr>
          </a:p>
        </p:txBody>
      </p:sp>
    </p:spTree>
    <p:extLst>
      <p:ext uri="{BB962C8B-B14F-4D97-AF65-F5344CB8AC3E}">
        <p14:creationId xmlns:p14="http://schemas.microsoft.com/office/powerpoint/2010/main" val="1011488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7899" y="1716435"/>
            <a:ext cx="9749993" cy="3155843"/>
          </a:xfrm>
          <a:prstGeom prst="rect">
            <a:avLst/>
          </a:prstGeom>
          <a:noFill/>
        </p:spPr>
        <p:txBody>
          <a:bodyPr wrap="none" lIns="100803" tIns="50402" rIns="100803" bIns="50402" rtlCol="0">
            <a:spAutoFit/>
          </a:bodyPr>
          <a:lstStyle/>
          <a:p>
            <a:pPr marL="315011" indent="-315011">
              <a:buFont typeface="Arial" panose="020B0604020202020204" pitchFamily="34" charset="0"/>
              <a:buChar char="•"/>
            </a:pPr>
            <a:r>
              <a:rPr lang="fr-FR" sz="2600" b="1" dirty="0">
                <a:solidFill>
                  <a:schemeClr val="accent6"/>
                </a:solidFill>
                <a:latin typeface="Candara" panose="020E0502030303020204" pitchFamily="34" charset="0"/>
              </a:rPr>
              <a:t>Nombre de données qui tend à augmenter</a:t>
            </a:r>
          </a:p>
          <a:p>
            <a:pPr marL="315011" indent="-315011">
              <a:buFont typeface="Arial" panose="020B0604020202020204" pitchFamily="34" charset="0"/>
              <a:buChar char="•"/>
            </a:pPr>
            <a:endParaRPr lang="fr-FR" sz="2600" b="1" dirty="0">
              <a:solidFill>
                <a:schemeClr val="accent6"/>
              </a:solidFill>
              <a:latin typeface="Candara" panose="020E0502030303020204" pitchFamily="34" charset="0"/>
            </a:endParaRPr>
          </a:p>
          <a:p>
            <a:pPr marL="315011" indent="-315011">
              <a:buFont typeface="Arial" panose="020B0604020202020204" pitchFamily="34" charset="0"/>
              <a:buChar char="•"/>
            </a:pPr>
            <a:r>
              <a:rPr lang="fr-FR" sz="2600" b="1" dirty="0">
                <a:solidFill>
                  <a:schemeClr val="accent6"/>
                </a:solidFill>
                <a:latin typeface="Candara" panose="020E0502030303020204" pitchFamily="34" charset="0"/>
              </a:rPr>
              <a:t>Méthodes statistiques pour traiter</a:t>
            </a:r>
          </a:p>
          <a:p>
            <a:pPr marL="882030" lvl="1" indent="-378013">
              <a:lnSpc>
                <a:spcPct val="150000"/>
              </a:lnSpc>
              <a:buFont typeface="Candara" panose="020E0502030303020204" pitchFamily="34" charset="0"/>
              <a:buChar char="–"/>
            </a:pPr>
            <a:r>
              <a:rPr lang="fr-FR" sz="2600" b="1" dirty="0">
                <a:solidFill>
                  <a:schemeClr val="accent6"/>
                </a:solidFill>
                <a:latin typeface="Candara" panose="020E0502030303020204" pitchFamily="34" charset="0"/>
              </a:rPr>
              <a:t>Données absentes</a:t>
            </a:r>
          </a:p>
          <a:p>
            <a:pPr marL="882030" lvl="1" indent="-378013">
              <a:lnSpc>
                <a:spcPct val="150000"/>
              </a:lnSpc>
              <a:buFont typeface="Candara" panose="020E0502030303020204" pitchFamily="34" charset="0"/>
              <a:buChar char="–"/>
            </a:pPr>
            <a:r>
              <a:rPr lang="fr-FR" sz="2600" b="1" dirty="0">
                <a:solidFill>
                  <a:schemeClr val="accent6"/>
                </a:solidFill>
                <a:latin typeface="Candara" panose="020E0502030303020204" pitchFamily="34" charset="0"/>
              </a:rPr>
              <a:t>Biais des observations </a:t>
            </a:r>
            <a:r>
              <a:rPr lang="fr-FR" sz="1800" dirty="0">
                <a:solidFill>
                  <a:schemeClr val="accent6"/>
                </a:solidFill>
                <a:latin typeface="Candara" panose="020E0502030303020204" pitchFamily="34" charset="0"/>
              </a:rPr>
              <a:t>(combinaisons données opportunistes et standardisées)</a:t>
            </a:r>
            <a:endParaRPr lang="fr-FR" sz="2600" dirty="0">
              <a:solidFill>
                <a:schemeClr val="accent6"/>
              </a:solidFill>
              <a:latin typeface="Candara" panose="020E0502030303020204" pitchFamily="34" charset="0"/>
            </a:endParaRPr>
          </a:p>
          <a:p>
            <a:pPr marL="882030" lvl="1" indent="-378013">
              <a:lnSpc>
                <a:spcPct val="150000"/>
              </a:lnSpc>
              <a:buFont typeface="Candara" panose="020E0502030303020204" pitchFamily="34" charset="0"/>
              <a:buChar char="–"/>
            </a:pPr>
            <a:r>
              <a:rPr lang="fr-FR" sz="2600" b="1" dirty="0">
                <a:solidFill>
                  <a:schemeClr val="accent6"/>
                </a:solidFill>
                <a:latin typeface="Candara" panose="020E0502030303020204" pitchFamily="34" charset="0"/>
              </a:rPr>
              <a:t>Hétérogénéité du nombre élevée d’observateurs</a:t>
            </a:r>
          </a:p>
        </p:txBody>
      </p:sp>
      <p:sp>
        <p:nvSpPr>
          <p:cNvPr id="10" name="Titre 1"/>
          <p:cNvSpPr txBox="1">
            <a:spLocks/>
          </p:cNvSpPr>
          <p:nvPr/>
        </p:nvSpPr>
        <p:spPr>
          <a:xfrm>
            <a:off x="576907" y="-107801"/>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Problèmes rencontrés et futurs</a:t>
            </a:r>
            <a:endParaRPr lang="fr-FR" altLang="fr-FR" sz="3200" dirty="0" smtClean="0">
              <a:solidFill>
                <a:srgbClr val="FFFFFF"/>
              </a:solidFill>
              <a:latin typeface="Claphappy" pitchFamily="2" charset="0"/>
              <a:ea typeface="Microsoft YaHei" pitchFamily="34" charset="-122"/>
            </a:endParaRPr>
          </a:p>
        </p:txBody>
      </p:sp>
    </p:spTree>
    <p:extLst>
      <p:ext uri="{BB962C8B-B14F-4D97-AF65-F5344CB8AC3E}">
        <p14:creationId xmlns:p14="http://schemas.microsoft.com/office/powerpoint/2010/main" val="35704425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quel protocole choisir? </a:t>
            </a:r>
          </a:p>
        </p:txBody>
      </p:sp>
      <p:sp>
        <p:nvSpPr>
          <p:cNvPr id="5" name="Rectangle 4"/>
          <p:cNvSpPr/>
          <p:nvPr/>
        </p:nvSpPr>
        <p:spPr>
          <a:xfrm>
            <a:off x="5743147" y="7891681"/>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6" name="Rectangle 11"/>
          <p:cNvSpPr>
            <a:spLocks noChangeArrowheads="1"/>
          </p:cNvSpPr>
          <p:nvPr/>
        </p:nvSpPr>
        <p:spPr bwMode="auto">
          <a:xfrm>
            <a:off x="575816" y="1596784"/>
            <a:ext cx="9416404" cy="4808379"/>
          </a:xfrm>
          <a:prstGeom prst="rect">
            <a:avLst/>
          </a:prstGeom>
          <a:noFill/>
          <a:ln>
            <a:noFill/>
          </a:ln>
          <a:extLst/>
        </p:spPr>
        <p:txBody>
          <a:bodyPr wrap="square" lIns="90682" tIns="45342" rIns="90682" bIns="45342">
            <a:spAutoFit/>
          </a:bodyPr>
          <a:lstStyle/>
          <a:p>
            <a:pPr>
              <a:defRPr/>
            </a:pPr>
            <a:r>
              <a:rPr lang="fr-FR" altLang="fr-FR" b="1" u="sng" dirty="0">
                <a:solidFill>
                  <a:schemeClr val="bg1">
                    <a:lumMod val="65000"/>
                  </a:schemeClr>
                </a:solidFill>
                <a:latin typeface="Candara" panose="020E0502030303020204" pitchFamily="34" charset="0"/>
              </a:rPr>
              <a:t>Formol</a:t>
            </a:r>
            <a:r>
              <a:rPr lang="fr-FR" altLang="fr-FR" b="1" dirty="0">
                <a:solidFill>
                  <a:schemeClr val="bg1">
                    <a:lumMod val="65000"/>
                  </a:schemeClr>
                </a:solidFill>
                <a:latin typeface="Candara" panose="020E0502030303020204" pitchFamily="34" charset="0"/>
              </a:rPr>
              <a:t> (5-6 h)</a:t>
            </a:r>
            <a:r>
              <a:rPr lang="fr-FR" altLang="fr-FR" dirty="0">
                <a:solidFill>
                  <a:schemeClr val="bg1">
                    <a:lumMod val="65000"/>
                  </a:schemeClr>
                </a:solidFill>
                <a:latin typeface="Candara" panose="020E0502030303020204" pitchFamily="34" charset="0"/>
              </a:rPr>
              <a:t>	             	                        - 3 répétitions / parcelle</a:t>
            </a:r>
          </a:p>
          <a:p>
            <a:pPr>
              <a:defRPr/>
            </a:pPr>
            <a:r>
              <a:rPr lang="fr-FR" altLang="fr-FR" dirty="0">
                <a:solidFill>
                  <a:schemeClr val="bg1">
                    <a:lumMod val="65000"/>
                  </a:schemeClr>
                </a:solidFill>
                <a:latin typeface="Candara" panose="020E0502030303020204" pitchFamily="34" charset="0"/>
              </a:rPr>
              <a:t>	Extraction au formol (3 arrosages de 10 </a:t>
            </a:r>
            <a:r>
              <a:rPr lang="fr-FR" altLang="fr-FR" dirty="0" smtClean="0">
                <a:solidFill>
                  <a:schemeClr val="bg1">
                    <a:lumMod val="65000"/>
                  </a:schemeClr>
                </a:solidFill>
                <a:latin typeface="Candara" panose="020E0502030303020204" pitchFamily="34" charset="0"/>
              </a:rPr>
              <a:t>L/m² </a:t>
            </a:r>
            <a:r>
              <a:rPr lang="fr-FR" altLang="fr-FR" dirty="0">
                <a:solidFill>
                  <a:schemeClr val="bg1">
                    <a:lumMod val="65000"/>
                  </a:schemeClr>
                </a:solidFill>
                <a:latin typeface="Candara" panose="020E0502030303020204" pitchFamily="34" charset="0"/>
              </a:rPr>
              <a:t>: 0.25%, 0.25%, 0.40%)</a:t>
            </a:r>
          </a:p>
          <a:p>
            <a:pPr>
              <a:defRPr/>
            </a:pPr>
            <a:r>
              <a:rPr lang="fr-FR" altLang="fr-FR" sz="1800" dirty="0">
                <a:solidFill>
                  <a:schemeClr val="bg1">
                    <a:lumMod val="65000"/>
                  </a:schemeClr>
                </a:solidFill>
                <a:latin typeface="Candara" panose="020E0502030303020204" pitchFamily="34" charset="0"/>
              </a:rPr>
              <a:t>            </a:t>
            </a:r>
            <a:r>
              <a:rPr lang="fr-FR" altLang="fr-FR" sz="2400" b="1" dirty="0">
                <a:solidFill>
                  <a:schemeClr val="bg1">
                    <a:lumMod val="65000"/>
                  </a:schemeClr>
                </a:solidFill>
                <a:latin typeface="Candara" panose="020E0502030303020204" pitchFamily="34" charset="0"/>
              </a:rPr>
              <a:t>+</a:t>
            </a:r>
            <a:r>
              <a:rPr lang="fr-FR" altLang="fr-FR" b="1" dirty="0">
                <a:solidFill>
                  <a:schemeClr val="bg1">
                    <a:lumMod val="65000"/>
                  </a:schemeClr>
                </a:solidFill>
                <a:latin typeface="Candara" panose="020E0502030303020204" pitchFamily="34" charset="0"/>
              </a:rPr>
              <a:t>     </a:t>
            </a:r>
            <a:r>
              <a:rPr lang="fr-FR" altLang="fr-FR" dirty="0">
                <a:solidFill>
                  <a:schemeClr val="bg1">
                    <a:lumMod val="65000"/>
                  </a:schemeClr>
                </a:solidFill>
                <a:latin typeface="Candara" panose="020E0502030303020204" pitchFamily="34" charset="0"/>
              </a:rPr>
              <a:t>Tri manuel (d’un bloc de 25x25x20cm)</a:t>
            </a:r>
          </a:p>
          <a:p>
            <a:pPr>
              <a:defRPr/>
            </a:pPr>
            <a:endParaRPr lang="fr-FR" altLang="fr-FR" b="1" u="sng" dirty="0" smtClean="0">
              <a:solidFill>
                <a:schemeClr val="bg1">
                  <a:lumMod val="65000"/>
                </a:schemeClr>
              </a:solidFill>
              <a:latin typeface="Candara" panose="020E0502030303020204" pitchFamily="34" charset="0"/>
            </a:endParaRPr>
          </a:p>
          <a:p>
            <a:pPr>
              <a:defRPr/>
            </a:pPr>
            <a:r>
              <a:rPr lang="fr-FR" altLang="fr-FR" b="1" u="sng" dirty="0" smtClean="0">
                <a:solidFill>
                  <a:schemeClr val="bg1">
                    <a:lumMod val="65000"/>
                  </a:schemeClr>
                </a:solidFill>
                <a:latin typeface="Candara" panose="020E0502030303020204" pitchFamily="34" charset="0"/>
              </a:rPr>
              <a:t>Moutarde</a:t>
            </a:r>
            <a:r>
              <a:rPr lang="fr-FR" altLang="fr-FR" b="1" dirty="0" smtClean="0">
                <a:solidFill>
                  <a:schemeClr val="bg1">
                    <a:lumMod val="65000"/>
                  </a:schemeClr>
                </a:solidFill>
                <a:latin typeface="Candara" panose="020E0502030303020204" pitchFamily="34" charset="0"/>
              </a:rPr>
              <a:t> (2h30)</a:t>
            </a:r>
            <a:r>
              <a:rPr lang="fr-FR" altLang="fr-FR" dirty="0" smtClean="0">
                <a:solidFill>
                  <a:schemeClr val="bg1">
                    <a:lumMod val="65000"/>
                  </a:schemeClr>
                </a:solidFill>
                <a:latin typeface="Candara" panose="020E0502030303020204" pitchFamily="34" charset="0"/>
              </a:rPr>
              <a:t>	                                           - 3 répétitions / parcelle</a:t>
            </a:r>
          </a:p>
          <a:p>
            <a:pPr>
              <a:defRPr/>
            </a:pPr>
            <a:r>
              <a:rPr lang="fr-FR" altLang="fr-FR" dirty="0" smtClean="0">
                <a:solidFill>
                  <a:schemeClr val="bg1">
                    <a:lumMod val="65000"/>
                  </a:schemeClr>
                </a:solidFill>
                <a:latin typeface="Candara" panose="020E0502030303020204" pitchFamily="34" charset="0"/>
              </a:rPr>
              <a:t>	Extraction à la moutarde </a:t>
            </a:r>
          </a:p>
          <a:p>
            <a:pPr>
              <a:defRPr/>
            </a:pPr>
            <a:r>
              <a:rPr lang="fr-FR" altLang="fr-FR" dirty="0" smtClean="0">
                <a:solidFill>
                  <a:schemeClr val="bg1">
                    <a:lumMod val="65000"/>
                  </a:schemeClr>
                </a:solidFill>
                <a:latin typeface="Candara" panose="020E0502030303020204" pitchFamily="34" charset="0"/>
              </a:rPr>
              <a:t>	(2 arrosages de 10 L/m² avec 300 gr de moutarde fine et forte </a:t>
            </a:r>
            <a:r>
              <a:rPr lang="fr-FR" altLang="fr-FR" dirty="0" err="1" smtClean="0">
                <a:solidFill>
                  <a:schemeClr val="bg1">
                    <a:lumMod val="65000"/>
                  </a:schemeClr>
                </a:solidFill>
                <a:latin typeface="Candara" panose="020E0502030303020204" pitchFamily="34" charset="0"/>
              </a:rPr>
              <a:t>Amora</a:t>
            </a:r>
            <a:r>
              <a:rPr lang="fr-FR" altLang="fr-FR" dirty="0" smtClean="0">
                <a:solidFill>
                  <a:schemeClr val="bg1">
                    <a:lumMod val="65000"/>
                  </a:schemeClr>
                </a:solidFill>
                <a:latin typeface="Candara" panose="020E0502030303020204" pitchFamily="34" charset="0"/>
              </a:rPr>
              <a:t>®)</a:t>
            </a:r>
          </a:p>
          <a:p>
            <a:pPr>
              <a:defRPr/>
            </a:pPr>
            <a:endParaRPr lang="fr-FR" altLang="fr-FR" dirty="0" smtClean="0">
              <a:solidFill>
                <a:schemeClr val="bg1">
                  <a:lumMod val="65000"/>
                </a:schemeClr>
              </a:solidFill>
              <a:latin typeface="Candara" panose="020E0502030303020204" pitchFamily="34" charset="0"/>
            </a:endParaRPr>
          </a:p>
          <a:p>
            <a:pPr>
              <a:defRPr/>
            </a:pPr>
            <a:r>
              <a:rPr lang="fr-FR" altLang="fr-FR" b="1" u="sng" dirty="0" smtClean="0">
                <a:solidFill>
                  <a:schemeClr val="bg1">
                    <a:lumMod val="65000"/>
                  </a:schemeClr>
                </a:solidFill>
                <a:latin typeface="Candara" panose="020E0502030303020204" pitchFamily="34" charset="0"/>
              </a:rPr>
              <a:t>Moutarde + Tri manuel</a:t>
            </a:r>
            <a:r>
              <a:rPr lang="fr-FR" altLang="fr-FR" b="1" dirty="0" smtClean="0">
                <a:solidFill>
                  <a:schemeClr val="bg1">
                    <a:lumMod val="65000"/>
                  </a:schemeClr>
                </a:solidFill>
                <a:latin typeface="Candara" panose="020E0502030303020204" pitchFamily="34" charset="0"/>
              </a:rPr>
              <a:t> (4-5 h)</a:t>
            </a:r>
            <a:r>
              <a:rPr lang="fr-FR" altLang="fr-FR" dirty="0" smtClean="0">
                <a:solidFill>
                  <a:schemeClr val="bg1">
                    <a:lumMod val="65000"/>
                  </a:schemeClr>
                </a:solidFill>
                <a:latin typeface="Candara" panose="020E0502030303020204" pitchFamily="34" charset="0"/>
              </a:rPr>
              <a:t>	      - 3 répétitions / parcelle</a:t>
            </a:r>
          </a:p>
          <a:p>
            <a:pPr>
              <a:defRPr/>
            </a:pPr>
            <a:r>
              <a:rPr lang="fr-FR" altLang="fr-FR" dirty="0" smtClean="0">
                <a:solidFill>
                  <a:schemeClr val="bg1">
                    <a:lumMod val="65000"/>
                  </a:schemeClr>
                </a:solidFill>
                <a:latin typeface="Candara" panose="020E0502030303020204" pitchFamily="34" charset="0"/>
              </a:rPr>
              <a:t>                  Extraction à la moutarde (2 arrosages de 10 L/m²)</a:t>
            </a:r>
          </a:p>
          <a:p>
            <a:pPr>
              <a:defRPr/>
            </a:pPr>
            <a:r>
              <a:rPr lang="fr-FR" altLang="fr-FR" dirty="0" smtClean="0">
                <a:solidFill>
                  <a:schemeClr val="bg1">
                    <a:lumMod val="65000"/>
                  </a:schemeClr>
                </a:solidFill>
                <a:latin typeface="Candara" panose="020E0502030303020204" pitchFamily="34" charset="0"/>
              </a:rPr>
              <a:t>          </a:t>
            </a:r>
            <a:r>
              <a:rPr lang="fr-FR" altLang="fr-FR" sz="2400" b="1" dirty="0">
                <a:solidFill>
                  <a:schemeClr val="bg1">
                    <a:lumMod val="65000"/>
                  </a:schemeClr>
                </a:solidFill>
                <a:latin typeface="Candara" panose="020E0502030303020204" pitchFamily="34" charset="0"/>
              </a:rPr>
              <a:t>+    </a:t>
            </a:r>
            <a:r>
              <a:rPr lang="fr-FR" altLang="fr-FR" dirty="0" smtClean="0">
                <a:solidFill>
                  <a:schemeClr val="bg1">
                    <a:lumMod val="65000"/>
                  </a:schemeClr>
                </a:solidFill>
                <a:latin typeface="Candara" panose="020E0502030303020204" pitchFamily="34" charset="0"/>
              </a:rPr>
              <a:t>Tri manuel au centre du m² (d’un bloc de 25x25x20 cm)</a:t>
            </a:r>
          </a:p>
          <a:p>
            <a:pPr>
              <a:defRPr/>
            </a:pPr>
            <a:endParaRPr lang="fr-FR" altLang="fr-FR" b="1" u="sng" dirty="0" smtClean="0">
              <a:solidFill>
                <a:schemeClr val="bg1">
                  <a:lumMod val="65000"/>
                </a:schemeClr>
              </a:solidFill>
              <a:latin typeface="Candara" panose="020E0502030303020204" pitchFamily="34" charset="0"/>
            </a:endParaRPr>
          </a:p>
          <a:p>
            <a:pPr>
              <a:defRPr/>
            </a:pPr>
            <a:r>
              <a:rPr lang="fr-FR" altLang="fr-FR" b="1" u="sng" dirty="0" smtClean="0">
                <a:solidFill>
                  <a:schemeClr val="bg1">
                    <a:lumMod val="65000"/>
                  </a:schemeClr>
                </a:solidFill>
                <a:latin typeface="Candara" panose="020E0502030303020204" pitchFamily="34" charset="0"/>
              </a:rPr>
              <a:t>TB(S)VT</a:t>
            </a:r>
            <a:r>
              <a:rPr lang="fr-FR" altLang="fr-FR" b="1" dirty="0" smtClean="0">
                <a:solidFill>
                  <a:schemeClr val="bg1">
                    <a:lumMod val="65000"/>
                  </a:schemeClr>
                </a:solidFill>
                <a:latin typeface="Candara" panose="020E0502030303020204" pitchFamily="34" charset="0"/>
              </a:rPr>
              <a:t> </a:t>
            </a:r>
            <a:r>
              <a:rPr lang="fr-FR" altLang="fr-FR" b="1" dirty="0">
                <a:solidFill>
                  <a:schemeClr val="bg1">
                    <a:lumMod val="65000"/>
                  </a:schemeClr>
                </a:solidFill>
                <a:latin typeface="Candara" panose="020E0502030303020204" pitchFamily="34" charset="0"/>
              </a:rPr>
              <a:t>(2-3 h)</a:t>
            </a:r>
            <a:r>
              <a:rPr lang="fr-FR" altLang="fr-FR" dirty="0">
                <a:solidFill>
                  <a:schemeClr val="bg1">
                    <a:lumMod val="65000"/>
                  </a:schemeClr>
                </a:solidFill>
                <a:latin typeface="Candara" panose="020E0502030303020204" pitchFamily="34" charset="0"/>
              </a:rPr>
              <a:t> 	                                       </a:t>
            </a:r>
            <a:r>
              <a:rPr lang="fr-FR" altLang="fr-FR" dirty="0" smtClean="0">
                <a:solidFill>
                  <a:schemeClr val="bg1">
                    <a:lumMod val="65000"/>
                  </a:schemeClr>
                </a:solidFill>
                <a:latin typeface="Candara" panose="020E0502030303020204" pitchFamily="34" charset="0"/>
              </a:rPr>
              <a:t>    - </a:t>
            </a:r>
            <a:r>
              <a:rPr lang="fr-FR" altLang="fr-FR" dirty="0">
                <a:solidFill>
                  <a:schemeClr val="bg1">
                    <a:lumMod val="65000"/>
                  </a:schemeClr>
                </a:solidFill>
                <a:latin typeface="Candara" panose="020E0502030303020204" pitchFamily="34" charset="0"/>
              </a:rPr>
              <a:t>6 répétitions / parcelle</a:t>
            </a:r>
          </a:p>
          <a:p>
            <a:pPr>
              <a:defRPr/>
            </a:pPr>
            <a:r>
              <a:rPr lang="fr-FR" altLang="fr-FR" dirty="0">
                <a:solidFill>
                  <a:schemeClr val="bg1">
                    <a:lumMod val="65000"/>
                  </a:schemeClr>
                </a:solidFill>
                <a:latin typeface="Candara" panose="020E0502030303020204" pitchFamily="34" charset="0"/>
              </a:rPr>
              <a:t>	Extraction et tri manuel de 6 blocs de </a:t>
            </a:r>
            <a:r>
              <a:rPr lang="fr-FR" altLang="fr-FR" dirty="0" smtClean="0">
                <a:solidFill>
                  <a:schemeClr val="bg1">
                    <a:lumMod val="65000"/>
                  </a:schemeClr>
                </a:solidFill>
                <a:latin typeface="Candara" panose="020E0502030303020204" pitchFamily="34" charset="0"/>
              </a:rPr>
              <a:t>sol </a:t>
            </a:r>
            <a:r>
              <a:rPr lang="fr-FR" altLang="fr-FR" dirty="0">
                <a:solidFill>
                  <a:schemeClr val="bg1">
                    <a:lumMod val="65000"/>
                  </a:schemeClr>
                </a:solidFill>
                <a:latin typeface="Candara" panose="020E0502030303020204" pitchFamily="34" charset="0"/>
              </a:rPr>
              <a:t>(20x20x25 cm)</a:t>
            </a:r>
          </a:p>
          <a:p>
            <a:pPr>
              <a:defRPr/>
            </a:pPr>
            <a:endParaRPr lang="fr-FR" altLang="fr-FR" dirty="0">
              <a:latin typeface="Candara" panose="020E0502030303020204" pitchFamily="34" charset="0"/>
            </a:endParaRPr>
          </a:p>
        </p:txBody>
      </p:sp>
      <p:sp>
        <p:nvSpPr>
          <p:cNvPr id="7" name="Rectangle 43"/>
          <p:cNvSpPr>
            <a:spLocks noChangeArrowheads="1"/>
          </p:cNvSpPr>
          <p:nvPr/>
        </p:nvSpPr>
        <p:spPr bwMode="auto">
          <a:xfrm>
            <a:off x="1310472" y="6228903"/>
            <a:ext cx="7834296" cy="1122762"/>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593" tIns="45295" rIns="90593" bIns="45295" anchor="ctr">
            <a:spAutoFit/>
          </a:bodyPr>
          <a:lstStyle>
            <a:lvl1pPr defTabSz="912813">
              <a:defRPr sz="3600">
                <a:solidFill>
                  <a:schemeClr val="tx1"/>
                </a:solidFill>
                <a:latin typeface="Arial" pitchFamily="34" charset="0"/>
              </a:defRPr>
            </a:lvl1pPr>
            <a:lvl2pPr defTabSz="912813">
              <a:defRPr sz="3600">
                <a:solidFill>
                  <a:schemeClr val="tx1"/>
                </a:solidFill>
                <a:latin typeface="Arial" pitchFamily="34" charset="0"/>
              </a:defRPr>
            </a:lvl2pPr>
            <a:lvl3pPr defTabSz="912813">
              <a:defRPr sz="3600">
                <a:solidFill>
                  <a:schemeClr val="tx1"/>
                </a:solidFill>
                <a:latin typeface="Arial" pitchFamily="34" charset="0"/>
              </a:defRPr>
            </a:lvl3pPr>
            <a:lvl4pPr defTabSz="912813">
              <a:defRPr sz="3600">
                <a:solidFill>
                  <a:schemeClr val="tx1"/>
                </a:solidFill>
                <a:latin typeface="Arial" pitchFamily="34" charset="0"/>
              </a:defRPr>
            </a:lvl4pPr>
            <a:lvl5pPr defTabSz="912813">
              <a:defRPr sz="3600">
                <a:solidFill>
                  <a:schemeClr val="tx1"/>
                </a:solidFill>
                <a:latin typeface="Arial" pitchFamily="34" charset="0"/>
              </a:defRPr>
            </a:lvl5pPr>
            <a:lvl6pPr marL="2282825" indent="3175" defTabSz="912813" eaLnBrk="0" fontAlgn="base" hangingPunct="0">
              <a:spcBef>
                <a:spcPct val="0"/>
              </a:spcBef>
              <a:spcAft>
                <a:spcPct val="0"/>
              </a:spcAft>
              <a:defRPr sz="3600">
                <a:solidFill>
                  <a:schemeClr val="tx1"/>
                </a:solidFill>
                <a:latin typeface="Arial" pitchFamily="34" charset="0"/>
              </a:defRPr>
            </a:lvl6pPr>
            <a:lvl7pPr marL="2740025" indent="3175" defTabSz="912813" eaLnBrk="0" fontAlgn="base" hangingPunct="0">
              <a:spcBef>
                <a:spcPct val="0"/>
              </a:spcBef>
              <a:spcAft>
                <a:spcPct val="0"/>
              </a:spcAft>
              <a:defRPr sz="3600">
                <a:solidFill>
                  <a:schemeClr val="tx1"/>
                </a:solidFill>
                <a:latin typeface="Arial" pitchFamily="34" charset="0"/>
              </a:defRPr>
            </a:lvl7pPr>
            <a:lvl8pPr marL="3197225" indent="3175" defTabSz="912813" eaLnBrk="0" fontAlgn="base" hangingPunct="0">
              <a:spcBef>
                <a:spcPct val="0"/>
              </a:spcBef>
              <a:spcAft>
                <a:spcPct val="0"/>
              </a:spcAft>
              <a:defRPr sz="3600">
                <a:solidFill>
                  <a:schemeClr val="tx1"/>
                </a:solidFill>
                <a:latin typeface="Arial" pitchFamily="34" charset="0"/>
              </a:defRPr>
            </a:lvl8pPr>
            <a:lvl9pPr marL="3654425" indent="3175" defTabSz="912813" eaLnBrk="0" fontAlgn="base" hangingPunct="0">
              <a:spcBef>
                <a:spcPct val="0"/>
              </a:spcBef>
              <a:spcAft>
                <a:spcPct val="0"/>
              </a:spcAft>
              <a:defRPr sz="3600">
                <a:solidFill>
                  <a:schemeClr val="tx1"/>
                </a:solidFill>
                <a:latin typeface="Arial" pitchFamily="34" charset="0"/>
              </a:defRPr>
            </a:lvl9pPr>
          </a:lstStyle>
          <a:p>
            <a:pPr algn="ctr" eaLnBrk="1" hangingPunct="1"/>
            <a:r>
              <a:rPr lang="fr-FR" altLang="fr-FR" sz="2000" b="1" dirty="0">
                <a:solidFill>
                  <a:srgbClr val="008000"/>
                </a:solidFill>
                <a:latin typeface="Candara" pitchFamily="34" charset="0"/>
                <a:ea typeface="Times New Roman" pitchFamily="18" charset="0"/>
                <a:cs typeface="Arial" pitchFamily="34" charset="0"/>
              </a:rPr>
              <a:t>Une gamme de protocoles </a:t>
            </a:r>
            <a:r>
              <a:rPr lang="fr-FR" altLang="fr-FR" sz="2000" b="1" dirty="0" smtClean="0">
                <a:solidFill>
                  <a:srgbClr val="008000"/>
                </a:solidFill>
                <a:latin typeface="Candara" pitchFamily="34" charset="0"/>
                <a:ea typeface="Times New Roman" pitchFamily="18" charset="0"/>
                <a:cs typeface="Arial" pitchFamily="34" charset="0"/>
              </a:rPr>
              <a:t>simples </a:t>
            </a:r>
            <a:r>
              <a:rPr lang="fr-FR" altLang="fr-FR" sz="2000" b="1" dirty="0">
                <a:solidFill>
                  <a:srgbClr val="008000"/>
                </a:solidFill>
                <a:latin typeface="Candara" pitchFamily="34" charset="0"/>
                <a:ea typeface="Times New Roman" pitchFamily="18" charset="0"/>
                <a:cs typeface="Arial" pitchFamily="34" charset="0"/>
              </a:rPr>
              <a:t>à complets</a:t>
            </a:r>
          </a:p>
          <a:p>
            <a:pPr algn="ctr" eaLnBrk="1" hangingPunct="1"/>
            <a:r>
              <a:rPr lang="fr-FR" altLang="fr-FR" sz="2000" b="1" dirty="0">
                <a:solidFill>
                  <a:srgbClr val="008000"/>
                </a:solidFill>
                <a:latin typeface="Candara" pitchFamily="34" charset="0"/>
                <a:ea typeface="Times New Roman" pitchFamily="18" charset="0"/>
                <a:cs typeface="Arial" pitchFamily="34" charset="0"/>
              </a:rPr>
              <a:t>en fonction des objectifs,</a:t>
            </a:r>
          </a:p>
          <a:p>
            <a:pPr algn="ctr" eaLnBrk="1" hangingPunct="1"/>
            <a:r>
              <a:rPr lang="fr-FR" altLang="fr-FR" sz="2000" b="1" dirty="0">
                <a:solidFill>
                  <a:srgbClr val="008000"/>
                </a:solidFill>
                <a:latin typeface="Candara" pitchFamily="34" charset="0"/>
                <a:ea typeface="Times New Roman" pitchFamily="18" charset="0"/>
                <a:cs typeface="Arial" pitchFamily="34" charset="0"/>
              </a:rPr>
              <a:t>des contraintes </a:t>
            </a:r>
            <a:r>
              <a:rPr lang="fr-FR" altLang="fr-FR" sz="2000" b="1" dirty="0" smtClean="0">
                <a:solidFill>
                  <a:srgbClr val="008000"/>
                </a:solidFill>
                <a:latin typeface="Candara" pitchFamily="34" charset="0"/>
                <a:ea typeface="Times New Roman" pitchFamily="18" charset="0"/>
                <a:cs typeface="Arial" pitchFamily="34" charset="0"/>
              </a:rPr>
              <a:t>pédoclimatiques  </a:t>
            </a:r>
            <a:r>
              <a:rPr lang="fr-FR" altLang="fr-FR" sz="2000" b="1" dirty="0">
                <a:solidFill>
                  <a:srgbClr val="008000"/>
                </a:solidFill>
                <a:latin typeface="Candara" pitchFamily="34" charset="0"/>
                <a:ea typeface="Times New Roman" pitchFamily="18" charset="0"/>
                <a:cs typeface="Arial" pitchFamily="34" charset="0"/>
              </a:rPr>
              <a:t>et/ou du temps disponible</a:t>
            </a:r>
          </a:p>
        </p:txBody>
      </p:sp>
      <p:sp>
        <p:nvSpPr>
          <p:cNvPr id="8" name="Text Box 3"/>
          <p:cNvSpPr txBox="1">
            <a:spLocks noChangeArrowheads="1"/>
          </p:cNvSpPr>
          <p:nvPr/>
        </p:nvSpPr>
        <p:spPr bwMode="auto">
          <a:xfrm>
            <a:off x="2331916" y="3764635"/>
            <a:ext cx="5416793" cy="1255524"/>
          </a:xfrm>
          <a:prstGeom prst="rect">
            <a:avLst/>
          </a:prstGeom>
          <a:solidFill>
            <a:schemeClr val="bg1"/>
          </a:solidFill>
          <a:ln w="28575" algn="ctr">
            <a:solidFill>
              <a:srgbClr val="92D050"/>
            </a:solidFill>
            <a:miter lim="800000"/>
            <a:headEnd/>
            <a:tailEnd/>
          </a:ln>
        </p:spPr>
        <p:txBody>
          <a:bodyPr wrap="square" lIns="100777" tIns="50388" rIns="100777" bIns="50388" anchor="ctr">
            <a:spAutoFit/>
          </a:bodyPr>
          <a:lstStyle/>
          <a:p>
            <a:pPr marL="502219" indent="-502219" algn="ctr" defTabSz="1006013"/>
            <a:r>
              <a:rPr lang="fr-FR" sz="3100" b="1" dirty="0">
                <a:solidFill>
                  <a:schemeClr val="accent6"/>
                </a:solidFill>
                <a:latin typeface="Candara" panose="020E0502030303020204" pitchFamily="34" charset="0"/>
              </a:rPr>
              <a:t>Biais potentiels</a:t>
            </a:r>
          </a:p>
          <a:p>
            <a:pPr defTabSz="1006013"/>
            <a:r>
              <a:rPr lang="fr-FR" sz="2200" dirty="0">
                <a:solidFill>
                  <a:schemeClr val="accent6"/>
                </a:solidFill>
                <a:latin typeface="Candara" panose="020E0502030303020204" pitchFamily="34" charset="0"/>
              </a:rPr>
              <a:t>- Respect des conditions de prélèvement</a:t>
            </a:r>
          </a:p>
          <a:p>
            <a:pPr defTabSz="1006013"/>
            <a:r>
              <a:rPr lang="fr-FR" sz="2200" dirty="0">
                <a:solidFill>
                  <a:schemeClr val="accent6"/>
                </a:solidFill>
                <a:latin typeface="Candara" panose="020E0502030303020204" pitchFamily="34" charset="0"/>
              </a:rPr>
              <a:t>- Facteur humain (motivation et diversité)</a:t>
            </a:r>
          </a:p>
        </p:txBody>
      </p:sp>
    </p:spTree>
    <p:extLst>
      <p:ext uri="{BB962C8B-B14F-4D97-AF65-F5344CB8AC3E}">
        <p14:creationId xmlns:p14="http://schemas.microsoft.com/office/powerpoint/2010/main" val="182810357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D:\home\jscimia\mes documents\ECOBIO\COM\Banque d'images\logos\rennes1_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659" y="6559065"/>
            <a:ext cx="1922834" cy="991777"/>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p:cNvSpPr txBox="1"/>
          <p:nvPr/>
        </p:nvSpPr>
        <p:spPr>
          <a:xfrm>
            <a:off x="724752" y="367127"/>
            <a:ext cx="6509473" cy="736997"/>
          </a:xfrm>
          <a:prstGeom prst="rect">
            <a:avLst/>
          </a:prstGeom>
          <a:noFill/>
          <a:effectLst>
            <a:outerShdw blurRad="50800" dist="38100" dir="2700000" algn="tl" rotWithShape="0">
              <a:schemeClr val="bg1">
                <a:alpha val="92000"/>
              </a:schemeClr>
            </a:outerShdw>
          </a:effectLst>
        </p:spPr>
        <p:txBody>
          <a:bodyPr wrap="square" rtlCol="0">
            <a:spAutoFit/>
          </a:bodyPr>
          <a:lstStyle>
            <a:defPPr>
              <a:defRPr lang="fr-FR"/>
            </a:defPPr>
            <a:lvl1pPr algn="ctr">
              <a:defRPr sz="4000" b="1">
                <a:solidFill>
                  <a:schemeClr val="accent1"/>
                </a:solidFill>
              </a:defRPr>
            </a:lvl1pPr>
          </a:lstStyle>
          <a:p>
            <a:pPr algn="l"/>
            <a:r>
              <a:rPr lang="fr-FR" sz="4189" dirty="0">
                <a:solidFill>
                  <a:schemeClr val="bg1"/>
                </a:solidFill>
              </a:rPr>
              <a:t>Conditions d’application</a:t>
            </a:r>
          </a:p>
        </p:txBody>
      </p:sp>
      <p:sp>
        <p:nvSpPr>
          <p:cNvPr id="49" name="ZoneTexte 1"/>
          <p:cNvSpPr txBox="1">
            <a:spLocks noChangeArrowheads="1"/>
          </p:cNvSpPr>
          <p:nvPr/>
        </p:nvSpPr>
        <p:spPr bwMode="auto">
          <a:xfrm>
            <a:off x="2312763" y="1420648"/>
            <a:ext cx="9165319" cy="477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78013" indent="-378013">
              <a:buFont typeface="Arial" panose="020B0604020202020204" pitchFamily="34" charset="0"/>
              <a:buChar char="•"/>
            </a:pPr>
            <a:r>
              <a:rPr lang="fr-FR" altLang="fr-FR" sz="2646" dirty="0">
                <a:latin typeface="Candara" pitchFamily="34" charset="0"/>
              </a:rPr>
              <a:t>De février à avril</a:t>
            </a:r>
          </a:p>
          <a:p>
            <a:pPr marL="378013" indent="-378013">
              <a:buFont typeface="Arial" panose="020B0604020202020204" pitchFamily="34" charset="0"/>
              <a:buChar char="•"/>
            </a:pPr>
            <a:endParaRPr lang="fr-FR" altLang="fr-FR" sz="2646" dirty="0">
              <a:latin typeface="Candara" pitchFamily="34" charset="0"/>
            </a:endParaRPr>
          </a:p>
          <a:p>
            <a:pPr marL="378013" indent="-378013">
              <a:buFont typeface="Arial" panose="020B0604020202020204" pitchFamily="34" charset="0"/>
              <a:buChar char="•"/>
            </a:pPr>
            <a:r>
              <a:rPr lang="fr-FR" altLang="fr-FR" sz="2646" dirty="0">
                <a:latin typeface="Candara" pitchFamily="34" charset="0"/>
              </a:rPr>
              <a:t>Le matin</a:t>
            </a:r>
          </a:p>
          <a:p>
            <a:pPr marL="378013" indent="-378013">
              <a:buFont typeface="Arial" panose="020B0604020202020204" pitchFamily="34" charset="0"/>
              <a:buChar char="•"/>
            </a:pPr>
            <a:endParaRPr lang="fr-FR" altLang="fr-FR" sz="2646" dirty="0">
              <a:latin typeface="Candara" pitchFamily="34" charset="0"/>
            </a:endParaRPr>
          </a:p>
          <a:p>
            <a:pPr marL="378013" indent="-378013">
              <a:buFont typeface="Arial" panose="020B0604020202020204" pitchFamily="34" charset="0"/>
              <a:buChar char="•"/>
            </a:pPr>
            <a:r>
              <a:rPr lang="fr-FR" altLang="fr-FR" sz="2646" dirty="0">
                <a:latin typeface="Candara" pitchFamily="34" charset="0"/>
              </a:rPr>
              <a:t>Sur sol humide ressuyé, ni gelé, ni sec </a:t>
            </a:r>
            <a:br>
              <a:rPr lang="fr-FR" altLang="fr-FR" sz="2646" dirty="0">
                <a:latin typeface="Candara" pitchFamily="34" charset="0"/>
              </a:rPr>
            </a:br>
            <a:r>
              <a:rPr lang="fr-FR" altLang="fr-FR" sz="2205" dirty="0">
                <a:latin typeface="Candara" pitchFamily="34" charset="0"/>
              </a:rPr>
              <a:t>(2 jours après des pluies conséquentes)</a:t>
            </a:r>
          </a:p>
          <a:p>
            <a:pPr marL="378013" indent="-378013">
              <a:buFont typeface="Arial" panose="020B0604020202020204" pitchFamily="34" charset="0"/>
              <a:buChar char="•"/>
            </a:pPr>
            <a:endParaRPr lang="fr-FR" altLang="fr-FR" sz="2646" dirty="0">
              <a:latin typeface="Candara" pitchFamily="34" charset="0"/>
            </a:endParaRPr>
          </a:p>
          <a:p>
            <a:pPr marL="378013" indent="-378013">
              <a:buFont typeface="Arial" panose="020B0604020202020204" pitchFamily="34" charset="0"/>
              <a:buChar char="•"/>
            </a:pPr>
            <a:r>
              <a:rPr lang="fr-FR" altLang="fr-FR" sz="2646" dirty="0">
                <a:latin typeface="Candara" pitchFamily="34" charset="0"/>
              </a:rPr>
              <a:t>Sur tous types de sols </a:t>
            </a:r>
            <a:br>
              <a:rPr lang="fr-FR" altLang="fr-FR" sz="2646" dirty="0">
                <a:latin typeface="Candara" pitchFamily="34" charset="0"/>
              </a:rPr>
            </a:br>
            <a:r>
              <a:rPr lang="fr-FR" altLang="fr-FR" sz="2205" dirty="0">
                <a:latin typeface="Candara" pitchFamily="34" charset="0"/>
              </a:rPr>
              <a:t>(cultures, prairies, vignobles, potagers, pelouses …)</a:t>
            </a:r>
          </a:p>
          <a:p>
            <a:pPr marL="378013" indent="-378013">
              <a:buFont typeface="Arial" panose="020B0604020202020204" pitchFamily="34" charset="0"/>
              <a:buChar char="•"/>
            </a:pPr>
            <a:endParaRPr lang="fr-FR" altLang="fr-FR" sz="2646" dirty="0">
              <a:latin typeface="Candara" pitchFamily="34" charset="0"/>
            </a:endParaRPr>
          </a:p>
          <a:p>
            <a:pPr marL="378013" indent="-378013">
              <a:buFont typeface="Arial" panose="020B0604020202020204" pitchFamily="34" charset="0"/>
              <a:buChar char="•"/>
            </a:pPr>
            <a:r>
              <a:rPr lang="fr-FR" altLang="fr-FR" sz="2646" dirty="0">
                <a:latin typeface="Candara" pitchFamily="34" charset="0"/>
              </a:rPr>
              <a:t>Avant le travail du sol </a:t>
            </a:r>
            <a:r>
              <a:rPr lang="fr-FR" altLang="fr-FR" sz="2205" dirty="0">
                <a:latin typeface="Candara" pitchFamily="34" charset="0"/>
              </a:rPr>
              <a:t>(si après, attendre 3-4 semaines)</a:t>
            </a:r>
          </a:p>
          <a:p>
            <a:pPr marL="315011" indent="-315011">
              <a:buFont typeface="Arial" panose="020B0604020202020204" pitchFamily="34" charset="0"/>
              <a:buChar char="•"/>
            </a:pPr>
            <a:endParaRPr lang="fr-FR" altLang="fr-FR" sz="2205" dirty="0"/>
          </a:p>
        </p:txBody>
      </p:sp>
      <p:pic>
        <p:nvPicPr>
          <p:cNvPr id="9" name="Picture 30" descr="D:\home\jscimia\mes documents\ECOBIO\COM\Banque d'images\moutar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66" y="1268329"/>
            <a:ext cx="1587676" cy="147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1" descr="D:\home\jscimia\mes documents\ECOBIO\COM\Banque d'images\tbv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1" y="2787479"/>
            <a:ext cx="1639594" cy="151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descr="D:\home\jscimia\mes documents\ECOBIO\COM\Banque d'images\mt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4" y="4331518"/>
            <a:ext cx="1587676" cy="148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ccolade fermante 2"/>
          <p:cNvSpPr/>
          <p:nvPr/>
        </p:nvSpPr>
        <p:spPr>
          <a:xfrm>
            <a:off x="1782260" y="1630927"/>
            <a:ext cx="451119" cy="3934985"/>
          </a:xfrm>
          <a:prstGeom prst="rightBrace">
            <a:avLst>
              <a:gd name="adj1" fmla="val 218068"/>
              <a:gd name="adj2"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205">
              <a:solidFill>
                <a:schemeClr val="bg1">
                  <a:lumMod val="75000"/>
                </a:schemeClr>
              </a:solidFill>
            </a:endParaRPr>
          </a:p>
        </p:txBody>
      </p:sp>
      <p:pic>
        <p:nvPicPr>
          <p:cNvPr id="14" name="Picture 33" descr="D:\home\jscimia\mes documents\ECOBIO\COM\Banque d'images\pvd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1824" y="5853413"/>
            <a:ext cx="1586856" cy="152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p:nvPr/>
        </p:nvSpPr>
        <p:spPr>
          <a:xfrm>
            <a:off x="3495760" y="6422807"/>
            <a:ext cx="5882163" cy="499496"/>
          </a:xfrm>
          <a:prstGeom prst="rect">
            <a:avLst/>
          </a:prstGeom>
          <a:noFill/>
        </p:spPr>
        <p:txBody>
          <a:bodyPr wrap="square" rtlCol="0">
            <a:spAutoFit/>
          </a:bodyPr>
          <a:lstStyle/>
          <a:p>
            <a:pPr marL="378013" indent="-378013">
              <a:buFont typeface="Arial" panose="020B0604020202020204" pitchFamily="34" charset="0"/>
              <a:buChar char="•"/>
            </a:pPr>
            <a:r>
              <a:rPr lang="fr-FR" sz="2646" dirty="0">
                <a:latin typeface="Candara" panose="020E0502030303020204" pitchFamily="34" charset="0"/>
              </a:rPr>
              <a:t>De début octobre à fin mars</a:t>
            </a:r>
          </a:p>
        </p:txBody>
      </p:sp>
      <p:pic>
        <p:nvPicPr>
          <p:cNvPr id="4098" name="Picture 2" descr="D:\home\jscimia\mes documents\ECOBIO\COM\Banque d'images\grenouille mété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0438" y="1607856"/>
            <a:ext cx="2353519" cy="22447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home\jscimia\mes documents\ECOBIO\COM\Banque d'images\logos\logo opvt fd transparen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6890304"/>
            <a:ext cx="1836460" cy="778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95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1"/>
          <p:cNvSpPr>
            <a:spLocks noChangeArrowheads="1"/>
          </p:cNvSpPr>
          <p:nvPr/>
        </p:nvSpPr>
        <p:spPr bwMode="auto">
          <a:xfrm>
            <a:off x="6180188" y="7258721"/>
            <a:ext cx="4332732" cy="291624"/>
          </a:xfrm>
          <a:prstGeom prst="rect">
            <a:avLst/>
          </a:prstGeom>
          <a:noFill/>
          <a:ln>
            <a:noFill/>
          </a:ln>
          <a:extLst/>
        </p:spPr>
        <p:txBody>
          <a:bodyPr wrap="square" lIns="90682" tIns="45342" rIns="90682" bIns="45342">
            <a:spAutoFit/>
          </a:bodyPr>
          <a:lstStyle/>
          <a:p>
            <a:pPr algn="ctr">
              <a:defRPr/>
            </a:pPr>
            <a:r>
              <a:rPr lang="fr-FR" altLang="fr-FR" sz="1300" b="1" dirty="0">
                <a:solidFill>
                  <a:srgbClr val="C00000"/>
                </a:solidFill>
                <a:latin typeface="Candara" panose="020E0502030303020204" pitchFamily="34" charset="0"/>
              </a:rPr>
              <a:t>https://ecobiosoil.univ-rennes1.fr/page.php?65</a:t>
            </a:r>
          </a:p>
        </p:txBody>
      </p:sp>
      <p:sp>
        <p:nvSpPr>
          <p:cNvPr id="13"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pour aller plus loin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035" y="2010446"/>
            <a:ext cx="54483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68670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5820250" y="707352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11" name="ZoneTexte 4"/>
          <p:cNvSpPr txBox="1">
            <a:spLocks noChangeArrowheads="1"/>
          </p:cNvSpPr>
          <p:nvPr/>
        </p:nvSpPr>
        <p:spPr bwMode="auto">
          <a:xfrm>
            <a:off x="1799952" y="1620391"/>
            <a:ext cx="7245449" cy="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03" tIns="50402" rIns="100803" bIns="50402">
            <a:spAutoFit/>
          </a:bodyPr>
          <a:lstStyle/>
          <a:p>
            <a:pPr algn="ctr"/>
            <a:r>
              <a:rPr lang="fr-FR" altLang="fr-FR" sz="2600" b="1" dirty="0">
                <a:solidFill>
                  <a:srgbClr val="C00000"/>
                </a:solidFill>
                <a:latin typeface="Candara" panose="020E0502030303020204" pitchFamily="34" charset="0"/>
              </a:rPr>
              <a:t>Propositions de collaboration ou de prestation</a:t>
            </a:r>
          </a:p>
        </p:txBody>
      </p:sp>
      <p:sp>
        <p:nvSpPr>
          <p:cNvPr id="12" name="ZoneTexte 59"/>
          <p:cNvSpPr txBox="1">
            <a:spLocks noChangeArrowheads="1"/>
          </p:cNvSpPr>
          <p:nvPr/>
        </p:nvSpPr>
        <p:spPr bwMode="auto">
          <a:xfrm>
            <a:off x="5177797" y="2412479"/>
            <a:ext cx="4469121" cy="57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ctr"/>
            <a:r>
              <a:rPr lang="fr-FR" altLang="fr-FR" sz="1500" dirty="0">
                <a:solidFill>
                  <a:srgbClr val="C00000"/>
                </a:solidFill>
                <a:latin typeface="Candara" panose="020E0502030303020204" pitchFamily="34" charset="0"/>
              </a:rPr>
              <a:t>Notre </a:t>
            </a:r>
            <a:r>
              <a:rPr lang="fr-FR" altLang="fr-FR" sz="1500" b="1" dirty="0">
                <a:solidFill>
                  <a:srgbClr val="C00000"/>
                </a:solidFill>
                <a:latin typeface="Candara" pitchFamily="34" charset="0"/>
              </a:rPr>
              <a:t>détermination taxonomique</a:t>
            </a:r>
            <a:r>
              <a:rPr lang="fr-FR" altLang="fr-FR" sz="1500" dirty="0">
                <a:solidFill>
                  <a:srgbClr val="C00000"/>
                </a:solidFill>
                <a:latin typeface="Candara" pitchFamily="34" charset="0"/>
              </a:rPr>
              <a:t> des lombriciens par l’Université de Rennes permet de : </a:t>
            </a:r>
          </a:p>
        </p:txBody>
      </p:sp>
      <p:sp>
        <p:nvSpPr>
          <p:cNvPr id="13" name="Rectangle 19"/>
          <p:cNvSpPr>
            <a:spLocks noChangeArrowheads="1"/>
          </p:cNvSpPr>
          <p:nvPr/>
        </p:nvSpPr>
        <p:spPr bwMode="auto">
          <a:xfrm>
            <a:off x="5178617" y="5349989"/>
            <a:ext cx="4735301" cy="81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ctr"/>
            <a:r>
              <a:rPr lang="fr-FR" altLang="fr-FR" sz="1500" dirty="0">
                <a:latin typeface="Candara" panose="020E0502030303020204" pitchFamily="34" charset="0"/>
              </a:rPr>
              <a:t>Nous assurons aussi </a:t>
            </a:r>
            <a:r>
              <a:rPr lang="fr-FR" altLang="fr-FR" sz="1500" b="1" dirty="0">
                <a:latin typeface="Candara" pitchFamily="34" charset="0"/>
              </a:rPr>
              <a:t>le stockage et la conservation</a:t>
            </a:r>
          </a:p>
          <a:p>
            <a:pPr algn="ctr"/>
            <a:r>
              <a:rPr lang="fr-FR" altLang="fr-FR" sz="1500" b="1" dirty="0">
                <a:latin typeface="Candara" pitchFamily="34" charset="0"/>
              </a:rPr>
              <a:t>de vos prélèvements</a:t>
            </a:r>
          </a:p>
          <a:p>
            <a:pPr algn="ctr"/>
            <a:r>
              <a:rPr lang="fr-FR" altLang="fr-FR" sz="1500" dirty="0">
                <a:latin typeface="Candara" pitchFamily="34" charset="0"/>
              </a:rPr>
              <a:t>dans notre </a:t>
            </a:r>
            <a:r>
              <a:rPr lang="fr-FR" altLang="fr-FR" sz="1500" b="1" dirty="0">
                <a:latin typeface="Candara" pitchFamily="34" charset="0"/>
              </a:rPr>
              <a:t>C</a:t>
            </a:r>
            <a:r>
              <a:rPr lang="fr-FR" altLang="fr-FR" sz="1500" dirty="0">
                <a:latin typeface="Candara" pitchFamily="34" charset="0"/>
              </a:rPr>
              <a:t>onservatoire </a:t>
            </a:r>
            <a:r>
              <a:rPr lang="fr-FR" altLang="fr-FR" sz="1500" b="1" dirty="0">
                <a:latin typeface="Candara" pitchFamily="34" charset="0"/>
              </a:rPr>
              <a:t>N</a:t>
            </a:r>
            <a:r>
              <a:rPr lang="fr-FR" altLang="fr-FR" sz="1500" dirty="0">
                <a:latin typeface="Candara" pitchFamily="34" charset="0"/>
              </a:rPr>
              <a:t>ational des </a:t>
            </a:r>
            <a:r>
              <a:rPr lang="fr-FR" altLang="fr-FR" sz="1500" b="1" dirty="0">
                <a:latin typeface="Candara" pitchFamily="34" charset="0"/>
              </a:rPr>
              <a:t>V</a:t>
            </a:r>
            <a:r>
              <a:rPr lang="fr-FR" altLang="fr-FR" sz="1500" dirty="0">
                <a:latin typeface="Candara" pitchFamily="34" charset="0"/>
              </a:rPr>
              <a:t>ers de </a:t>
            </a:r>
            <a:r>
              <a:rPr lang="fr-FR" altLang="fr-FR" sz="1500" b="1" dirty="0">
                <a:latin typeface="Candara" pitchFamily="34" charset="0"/>
              </a:rPr>
              <a:t>T</a:t>
            </a:r>
            <a:r>
              <a:rPr lang="fr-FR" altLang="fr-FR" sz="1500" dirty="0">
                <a:latin typeface="Candara" pitchFamily="34" charset="0"/>
              </a:rPr>
              <a:t>erre</a:t>
            </a:r>
          </a:p>
        </p:txBody>
      </p:sp>
      <p:sp>
        <p:nvSpPr>
          <p:cNvPr id="14" name="Rectangle 20"/>
          <p:cNvSpPr>
            <a:spLocks noChangeArrowheads="1"/>
          </p:cNvSpPr>
          <p:nvPr/>
        </p:nvSpPr>
        <p:spPr bwMode="auto">
          <a:xfrm>
            <a:off x="5813086" y="3930857"/>
            <a:ext cx="3910117" cy="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just">
              <a:buFont typeface="Arial" charset="0"/>
              <a:buChar char="•"/>
            </a:pPr>
            <a:r>
              <a:rPr lang="fr-FR" altLang="fr-FR" sz="1300" dirty="0">
                <a:solidFill>
                  <a:srgbClr val="C00000"/>
                </a:solidFill>
                <a:latin typeface="Candara" panose="020E0502030303020204" pitchFamily="34" charset="0"/>
              </a:rPr>
              <a:t> Richesse taxonomique, diversité, </a:t>
            </a:r>
          </a:p>
          <a:p>
            <a:pPr algn="just"/>
            <a:r>
              <a:rPr lang="fr-FR" altLang="fr-FR" sz="1300" dirty="0">
                <a:solidFill>
                  <a:srgbClr val="C00000"/>
                </a:solidFill>
                <a:latin typeface="Candara" panose="020E0502030303020204" pitchFamily="34" charset="0"/>
              </a:rPr>
              <a:t>      occurrence des taxons, assurance écologique …</a:t>
            </a:r>
          </a:p>
        </p:txBody>
      </p:sp>
      <p:sp>
        <p:nvSpPr>
          <p:cNvPr id="16" name="Rectangle 20"/>
          <p:cNvSpPr>
            <a:spLocks noChangeArrowheads="1"/>
          </p:cNvSpPr>
          <p:nvPr/>
        </p:nvSpPr>
        <p:spPr bwMode="auto">
          <a:xfrm>
            <a:off x="5813087" y="3465707"/>
            <a:ext cx="3572054" cy="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buFont typeface="Arial" charset="0"/>
              <a:buChar char="•"/>
            </a:pPr>
            <a:r>
              <a:rPr lang="fr-FR" altLang="fr-FR" sz="1300" dirty="0">
                <a:solidFill>
                  <a:srgbClr val="C00000"/>
                </a:solidFill>
                <a:latin typeface="Candara" panose="020E0502030303020204" pitchFamily="34" charset="0"/>
              </a:rPr>
              <a:t> Abondances totale, par groupe fonctionnel et</a:t>
            </a:r>
          </a:p>
          <a:p>
            <a:r>
              <a:rPr lang="fr-FR" altLang="fr-FR" sz="1300" dirty="0">
                <a:solidFill>
                  <a:srgbClr val="C00000"/>
                </a:solidFill>
                <a:latin typeface="Candara" panose="020E0502030303020204" pitchFamily="34" charset="0"/>
              </a:rPr>
              <a:t>      par taxon, biomasse (selon la demande)</a:t>
            </a:r>
          </a:p>
        </p:txBody>
      </p:sp>
      <p:sp>
        <p:nvSpPr>
          <p:cNvPr id="17" name="Rectangle 18"/>
          <p:cNvSpPr>
            <a:spLocks noChangeArrowheads="1"/>
          </p:cNvSpPr>
          <p:nvPr/>
        </p:nvSpPr>
        <p:spPr bwMode="auto">
          <a:xfrm>
            <a:off x="5622324" y="2952891"/>
            <a:ext cx="4100879" cy="61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just"/>
            <a:r>
              <a:rPr lang="fr-FR" altLang="fr-FR" sz="1800" b="1" dirty="0">
                <a:solidFill>
                  <a:srgbClr val="C00000"/>
                </a:solidFill>
                <a:latin typeface="Arial Black" panose="020B0A04020102020204" pitchFamily="34" charset="0"/>
              </a:rPr>
              <a:t>1 – </a:t>
            </a:r>
            <a:r>
              <a:rPr lang="fr-FR" altLang="fr-FR" sz="1500" b="1" dirty="0">
                <a:solidFill>
                  <a:srgbClr val="C00000"/>
                </a:solidFill>
                <a:latin typeface="Candara" panose="020E0502030303020204" pitchFamily="34" charset="0"/>
              </a:rPr>
              <a:t>Connaître précisément la communauté lombricienne</a:t>
            </a:r>
            <a:r>
              <a:rPr lang="fr-FR" altLang="fr-FR" sz="1500" dirty="0">
                <a:solidFill>
                  <a:srgbClr val="C00000"/>
                </a:solidFill>
                <a:latin typeface="Candara" pitchFamily="34" charset="0"/>
              </a:rPr>
              <a:t> de la parcelle étudiée</a:t>
            </a:r>
          </a:p>
        </p:txBody>
      </p:sp>
      <p:sp>
        <p:nvSpPr>
          <p:cNvPr id="18" name="Rectangle 31"/>
          <p:cNvSpPr>
            <a:spLocks noChangeArrowheads="1"/>
          </p:cNvSpPr>
          <p:nvPr/>
        </p:nvSpPr>
        <p:spPr bwMode="auto">
          <a:xfrm>
            <a:off x="5821585" y="6096695"/>
            <a:ext cx="4187279" cy="71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buFont typeface="Arial" charset="0"/>
              <a:buChar char="•"/>
            </a:pPr>
            <a:r>
              <a:rPr lang="fr-FR" altLang="fr-FR" sz="1300" dirty="0">
                <a:latin typeface="Candara" panose="020E0502030303020204" pitchFamily="34" charset="0"/>
              </a:rPr>
              <a:t> Conserver vos échantillons </a:t>
            </a:r>
          </a:p>
          <a:p>
            <a:r>
              <a:rPr lang="fr-FR" altLang="fr-FR" sz="1300" dirty="0">
                <a:latin typeface="Candara" panose="020E0502030303020204" pitchFamily="34" charset="0"/>
              </a:rPr>
              <a:t>      dans des conditions optimales pendant 5 ans</a:t>
            </a:r>
          </a:p>
          <a:p>
            <a:r>
              <a:rPr lang="fr-FR" altLang="fr-FR" sz="1300" dirty="0">
                <a:latin typeface="Candara" panose="020E0502030303020204" pitchFamily="34" charset="0"/>
              </a:rPr>
              <a:t>       le temps de </a:t>
            </a:r>
            <a:r>
              <a:rPr lang="fr-FR" altLang="fr-FR" sz="1300" b="1" dirty="0">
                <a:latin typeface="Candara" pitchFamily="34" charset="0"/>
              </a:rPr>
              <a:t>monter un projet collaboratif avec vous</a:t>
            </a:r>
            <a:endParaRPr lang="fr-FR" altLang="fr-FR" sz="2200" b="1" dirty="0">
              <a:latin typeface="Candara" panose="020E0502030303020204" pitchFamily="34" charset="0"/>
            </a:endParaRPr>
          </a:p>
        </p:txBody>
      </p:sp>
      <p:sp>
        <p:nvSpPr>
          <p:cNvPr id="19" name="Rectangle 33"/>
          <p:cNvSpPr>
            <a:spLocks noChangeArrowheads="1"/>
          </p:cNvSpPr>
          <p:nvPr/>
        </p:nvSpPr>
        <p:spPr bwMode="auto">
          <a:xfrm>
            <a:off x="5821586" y="6721012"/>
            <a:ext cx="4020326" cy="50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just">
              <a:buFont typeface="Arial" charset="0"/>
              <a:buChar char="•"/>
            </a:pPr>
            <a:r>
              <a:rPr lang="fr-FR" altLang="fr-FR" sz="1300" dirty="0">
                <a:latin typeface="Candara" panose="020E0502030303020204" pitchFamily="34" charset="0"/>
              </a:rPr>
              <a:t> Constituer une banque nationale de</a:t>
            </a:r>
          </a:p>
          <a:p>
            <a:pPr algn="just"/>
            <a:r>
              <a:rPr lang="fr-FR" altLang="fr-FR" sz="1300" dirty="0">
                <a:latin typeface="Candara" panose="020E0502030303020204" pitchFamily="34" charset="0"/>
              </a:rPr>
              <a:t>     ressources génétiques pour des analyses futures</a:t>
            </a:r>
          </a:p>
        </p:txBody>
      </p:sp>
      <p:sp>
        <p:nvSpPr>
          <p:cNvPr id="20" name="Rectangle 18"/>
          <p:cNvSpPr>
            <a:spLocks noChangeArrowheads="1"/>
          </p:cNvSpPr>
          <p:nvPr/>
        </p:nvSpPr>
        <p:spPr bwMode="auto">
          <a:xfrm>
            <a:off x="5655576" y="4442741"/>
            <a:ext cx="4101926" cy="61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803" tIns="50402" rIns="100803" bIns="50402">
            <a:spAutoFit/>
          </a:bodyPr>
          <a:lstStyle/>
          <a:p>
            <a:pPr algn="just"/>
            <a:r>
              <a:rPr lang="fr-FR" altLang="fr-FR" sz="1800" b="1" dirty="0">
                <a:solidFill>
                  <a:srgbClr val="C00000"/>
                </a:solidFill>
                <a:latin typeface="Arial Black" panose="020B0A04020102020204" pitchFamily="34" charset="0"/>
              </a:rPr>
              <a:t>2 – </a:t>
            </a:r>
            <a:r>
              <a:rPr lang="fr-FR" altLang="fr-FR" sz="1500" b="1" dirty="0">
                <a:solidFill>
                  <a:srgbClr val="C00000"/>
                </a:solidFill>
                <a:latin typeface="Candara" panose="020E0502030303020204" pitchFamily="34" charset="0"/>
              </a:rPr>
              <a:t>Certifier vos identifications</a:t>
            </a:r>
            <a:r>
              <a:rPr lang="fr-FR" altLang="fr-FR" sz="1500" dirty="0">
                <a:solidFill>
                  <a:srgbClr val="C00000"/>
                </a:solidFill>
                <a:latin typeface="Candara" pitchFamily="34" charset="0"/>
              </a:rPr>
              <a:t> des 4 groupes fonctionnels réalisées sur la parcelle </a:t>
            </a:r>
          </a:p>
        </p:txBody>
      </p:sp>
      <p:sp>
        <p:nvSpPr>
          <p:cNvPr id="28"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projets collaboratifs</a:t>
            </a:r>
          </a:p>
        </p:txBody>
      </p:sp>
      <p:pic>
        <p:nvPicPr>
          <p:cNvPr id="15" name="Image 14"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76" y="2600887"/>
            <a:ext cx="4958446" cy="4078958"/>
          </a:xfrm>
          <a:prstGeom prst="rect">
            <a:avLst/>
          </a:prstGeom>
        </p:spPr>
      </p:pic>
    </p:spTree>
    <p:extLst>
      <p:ext uri="{BB962C8B-B14F-4D97-AF65-F5344CB8AC3E}">
        <p14:creationId xmlns:p14="http://schemas.microsoft.com/office/powerpoint/2010/main" val="1170957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a:spLocks noChangeArrowheads="1"/>
          </p:cNvSpPr>
          <p:nvPr/>
        </p:nvSpPr>
        <p:spPr bwMode="auto">
          <a:xfrm>
            <a:off x="143768" y="1598535"/>
            <a:ext cx="2736304" cy="512404"/>
          </a:xfrm>
          <a:prstGeom prst="rect">
            <a:avLst/>
          </a:prstGeom>
          <a:noFill/>
          <a:ln w="9525">
            <a:noFill/>
            <a:miter lim="800000"/>
            <a:headEnd/>
            <a:tailEnd/>
          </a:ln>
        </p:spPr>
        <p:txBody>
          <a:bodyPr wrap="square" lIns="100795" tIns="50397" rIns="100795" bIns="50397">
            <a:spAutoFit/>
          </a:bodyPr>
          <a:lstStyle/>
          <a:p>
            <a:pPr algn="ctr">
              <a:lnSpc>
                <a:spcPct val="150000"/>
              </a:lnSpc>
            </a:pPr>
            <a:r>
              <a:rPr lang="fr-FR" b="1" dirty="0" smtClean="0">
                <a:solidFill>
                  <a:srgbClr val="F7921D"/>
                </a:solidFill>
                <a:latin typeface="Comic Sans MS" pitchFamily="66" charset="0"/>
              </a:rPr>
              <a:t>&gt; Protocole </a:t>
            </a:r>
            <a:r>
              <a:rPr lang="fr-FR" b="1" dirty="0" smtClean="0">
                <a:solidFill>
                  <a:srgbClr val="F7921D"/>
                </a:solidFill>
                <a:latin typeface="Comic Sans MS" pitchFamily="66" charset="0"/>
              </a:rPr>
              <a:t>simplifié</a:t>
            </a:r>
            <a:endParaRPr lang="fr-FR" b="1" dirty="0">
              <a:solidFill>
                <a:srgbClr val="F7921D"/>
              </a:solidFill>
              <a:latin typeface="Comic Sans MS" pitchFamily="66" charset="0"/>
            </a:endParaRPr>
          </a:p>
        </p:txBody>
      </p:sp>
      <p:sp>
        <p:nvSpPr>
          <p:cNvPr id="19" name="Titre 1"/>
          <p:cNvSpPr txBox="1">
            <a:spLocks/>
          </p:cNvSpPr>
          <p:nvPr/>
        </p:nvSpPr>
        <p:spPr>
          <a:xfrm>
            <a:off x="576263" y="70296"/>
            <a:ext cx="8351837" cy="1262063"/>
          </a:xfrm>
          <a:prstGeom prst="rect">
            <a:avLst/>
          </a:prstGeom>
        </p:spPr>
        <p:txBody>
          <a:bodyPr vert="horz" lIns="100803" tIns="50402" rIns="100803" bIns="50402" rtlCol="0" anchor="ctr">
            <a:no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Développer </a:t>
            </a:r>
          </a:p>
          <a:p>
            <a:pPr algn="l">
              <a:buSzPct val="45000"/>
              <a:buFont typeface="StarSymbol"/>
              <a:buNone/>
            </a:pPr>
            <a:r>
              <a:rPr lang="fr-FR" altLang="fr-FR" sz="3600" dirty="0" smtClean="0">
                <a:solidFill>
                  <a:srgbClr val="FFFFFF"/>
                </a:solidFill>
                <a:latin typeface="Claphappy" pitchFamily="2" charset="0"/>
                <a:ea typeface="Microsoft YaHei" pitchFamily="34" charset="-122"/>
              </a:rPr>
              <a:t>         une démarche participative          </a:t>
            </a:r>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442" y="2328626"/>
            <a:ext cx="3145705" cy="2359527"/>
          </a:xfrm>
          <a:prstGeom prst="rect">
            <a:avLst/>
          </a:prstGeom>
        </p:spPr>
      </p:pic>
      <p:pic>
        <p:nvPicPr>
          <p:cNvPr id="17" name="Image 16" descr="moutarde-de-dijon.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18147" y="3079387"/>
            <a:ext cx="1035030" cy="1035422"/>
          </a:xfrm>
          <a:prstGeom prst="rect">
            <a:avLst/>
          </a:prstGeom>
          <a:noFill/>
          <a:ln w="9525">
            <a:noFill/>
            <a:miter lim="800000"/>
            <a:headEnd/>
            <a:tailEnd/>
          </a:ln>
        </p:spPr>
      </p:pic>
      <p:pic>
        <p:nvPicPr>
          <p:cNvPr id="15" name="Image 14" descr="Diapositive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27583" y="1764407"/>
            <a:ext cx="3153042" cy="3082873"/>
          </a:xfrm>
          <a:prstGeom prst="rect">
            <a:avLst/>
          </a:prstGeom>
          <a:noFill/>
          <a:ln w="9525">
            <a:noFill/>
            <a:miter lim="800000"/>
            <a:headEnd/>
            <a:tailEnd/>
          </a:ln>
        </p:spPr>
      </p:pic>
      <p:sp>
        <p:nvSpPr>
          <p:cNvPr id="20" name="ZoneTexte 19"/>
          <p:cNvSpPr txBox="1">
            <a:spLocks noChangeArrowheads="1"/>
          </p:cNvSpPr>
          <p:nvPr/>
        </p:nvSpPr>
        <p:spPr bwMode="auto">
          <a:xfrm>
            <a:off x="4376412" y="2439907"/>
            <a:ext cx="3032281" cy="1394440"/>
          </a:xfrm>
          <a:prstGeom prst="rect">
            <a:avLst/>
          </a:prstGeom>
          <a:noFill/>
          <a:ln w="9525">
            <a:noFill/>
            <a:miter lim="800000"/>
            <a:headEnd/>
            <a:tailEnd/>
          </a:ln>
        </p:spPr>
        <p:txBody>
          <a:bodyPr wrap="square" lIns="100795" tIns="50397" rIns="100795" bIns="50397">
            <a:spAutoFit/>
          </a:bodyPr>
          <a:lstStyle/>
          <a:p>
            <a:pPr algn="ctr">
              <a:lnSpc>
                <a:spcPct val="150000"/>
              </a:lnSpc>
            </a:pPr>
            <a:r>
              <a:rPr lang="fr-FR" sz="1400" b="1" dirty="0" smtClean="0">
                <a:solidFill>
                  <a:srgbClr val="F7921D"/>
                </a:solidFill>
                <a:latin typeface="Comic Sans MS" pitchFamily="66" charset="0"/>
              </a:rPr>
              <a:t>&gt; Identification</a:t>
            </a:r>
          </a:p>
          <a:p>
            <a:pPr algn="ctr">
              <a:lnSpc>
                <a:spcPct val="150000"/>
              </a:lnSpc>
            </a:pPr>
            <a:r>
              <a:rPr lang="fr-FR" sz="1400" b="1" dirty="0" smtClean="0">
                <a:solidFill>
                  <a:srgbClr val="F7921D"/>
                </a:solidFill>
                <a:latin typeface="Comic Sans MS" pitchFamily="66" charset="0"/>
              </a:rPr>
              <a:t>          </a:t>
            </a:r>
            <a:r>
              <a:rPr lang="fr-FR" sz="1400" dirty="0" smtClean="0">
                <a:solidFill>
                  <a:srgbClr val="F7921D"/>
                </a:solidFill>
                <a:latin typeface="Comic Sans MS" pitchFamily="66" charset="0"/>
              </a:rPr>
              <a:t>a</a:t>
            </a:r>
            <a:r>
              <a:rPr lang="fr-FR" sz="1400" dirty="0" smtClean="0">
                <a:solidFill>
                  <a:srgbClr val="F7921D"/>
                </a:solidFill>
                <a:latin typeface="Comic Sans MS" pitchFamily="66" charset="0"/>
              </a:rPr>
              <a:t>u groupe fonctionnel</a:t>
            </a:r>
          </a:p>
          <a:p>
            <a:pPr algn="ctr">
              <a:lnSpc>
                <a:spcPct val="150000"/>
              </a:lnSpc>
            </a:pPr>
            <a:r>
              <a:rPr lang="fr-FR" sz="1400" b="1" dirty="0" smtClean="0">
                <a:solidFill>
                  <a:srgbClr val="F7921D"/>
                </a:solidFill>
                <a:latin typeface="Comic Sans MS" pitchFamily="66" charset="0"/>
              </a:rPr>
              <a:t>&gt; Fiches terrains</a:t>
            </a:r>
          </a:p>
          <a:p>
            <a:pPr algn="ctr">
              <a:lnSpc>
                <a:spcPct val="150000"/>
              </a:lnSpc>
            </a:pPr>
            <a:r>
              <a:rPr lang="fr-FR" sz="1400" dirty="0" smtClean="0">
                <a:solidFill>
                  <a:srgbClr val="F7921D"/>
                </a:solidFill>
                <a:latin typeface="Comic Sans MS" pitchFamily="66" charset="0"/>
              </a:rPr>
              <a:t>         d</a:t>
            </a:r>
            <a:r>
              <a:rPr lang="fr-FR" sz="1400" dirty="0" smtClean="0">
                <a:solidFill>
                  <a:srgbClr val="F7921D"/>
                </a:solidFill>
                <a:latin typeface="Comic Sans MS" pitchFamily="66" charset="0"/>
              </a:rPr>
              <a:t>ifférents milieux</a:t>
            </a:r>
            <a:endParaRPr lang="fr-FR" sz="1400" dirty="0">
              <a:solidFill>
                <a:srgbClr val="F7921D"/>
              </a:solidFill>
              <a:latin typeface="Comic Sans MS" pitchFamily="66" charset="0"/>
            </a:endParaRPr>
          </a:p>
        </p:txBody>
      </p:sp>
      <p:pic>
        <p:nvPicPr>
          <p:cNvPr id="21" name="Imag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6419" y="5141349"/>
            <a:ext cx="4075917" cy="2290838"/>
          </a:xfrm>
          <a:prstGeom prst="rect">
            <a:avLst/>
          </a:prstGeom>
        </p:spPr>
      </p:pic>
      <p:sp>
        <p:nvSpPr>
          <p:cNvPr id="22" name="ZoneTexte 21"/>
          <p:cNvSpPr txBox="1">
            <a:spLocks noChangeArrowheads="1"/>
          </p:cNvSpPr>
          <p:nvPr/>
        </p:nvSpPr>
        <p:spPr bwMode="auto">
          <a:xfrm>
            <a:off x="1094491" y="6360913"/>
            <a:ext cx="4739116" cy="1071274"/>
          </a:xfrm>
          <a:prstGeom prst="rect">
            <a:avLst/>
          </a:prstGeom>
          <a:noFill/>
          <a:ln w="9525">
            <a:noFill/>
            <a:miter lim="800000"/>
            <a:headEnd/>
            <a:tailEnd/>
          </a:ln>
        </p:spPr>
        <p:txBody>
          <a:bodyPr wrap="square" lIns="100795" tIns="50397" rIns="100795" bIns="50397">
            <a:spAutoFit/>
          </a:bodyPr>
          <a:lstStyle/>
          <a:p>
            <a:pPr algn="ctr">
              <a:lnSpc>
                <a:spcPct val="150000"/>
              </a:lnSpc>
            </a:pPr>
            <a:r>
              <a:rPr lang="fr-FR" sz="1400" b="1" dirty="0" smtClean="0">
                <a:solidFill>
                  <a:srgbClr val="F7921D"/>
                </a:solidFill>
                <a:latin typeface="Comic Sans MS" pitchFamily="66" charset="0"/>
              </a:rPr>
              <a:t>&gt; Kit de Prélèvement</a:t>
            </a:r>
          </a:p>
          <a:p>
            <a:pPr algn="ctr">
              <a:lnSpc>
                <a:spcPct val="150000"/>
              </a:lnSpc>
            </a:pPr>
            <a:r>
              <a:rPr lang="fr-FR" sz="1400" b="1" dirty="0" smtClean="0">
                <a:solidFill>
                  <a:srgbClr val="F7921D"/>
                </a:solidFill>
                <a:latin typeface="Comic Sans MS" pitchFamily="66" charset="0"/>
              </a:rPr>
              <a:t>          </a:t>
            </a:r>
            <a:r>
              <a:rPr lang="fr-FR" sz="1400" dirty="0" smtClean="0">
                <a:solidFill>
                  <a:srgbClr val="F7921D"/>
                </a:solidFill>
                <a:latin typeface="Comic Sans MS" pitchFamily="66" charset="0"/>
              </a:rPr>
              <a:t>favoriser l’</a:t>
            </a:r>
            <a:r>
              <a:rPr lang="fr-FR" sz="1400" dirty="0" err="1" smtClean="0">
                <a:solidFill>
                  <a:srgbClr val="F7921D"/>
                </a:solidFill>
                <a:latin typeface="Comic Sans MS" pitchFamily="66" charset="0"/>
              </a:rPr>
              <a:t>homogénéïté</a:t>
            </a:r>
            <a:r>
              <a:rPr lang="fr-FR" sz="1400" dirty="0" smtClean="0">
                <a:solidFill>
                  <a:srgbClr val="F7921D"/>
                </a:solidFill>
                <a:latin typeface="Comic Sans MS" pitchFamily="66" charset="0"/>
              </a:rPr>
              <a:t> et la qualité des données acquises</a:t>
            </a:r>
            <a:endParaRPr lang="fr-FR" sz="1400" dirty="0" smtClean="0">
              <a:solidFill>
                <a:srgbClr val="F7921D"/>
              </a:solidFill>
              <a:latin typeface="Comic Sans MS" pitchFamily="66" charset="0"/>
            </a:endParaRPr>
          </a:p>
        </p:txBody>
      </p:sp>
      <p:pic>
        <p:nvPicPr>
          <p:cNvPr id="2" name="Image 1"/>
          <p:cNvPicPr>
            <a:picLocks noChangeAspect="1"/>
          </p:cNvPicPr>
          <p:nvPr/>
        </p:nvPicPr>
        <p:blipFill>
          <a:blip r:embed="rId7"/>
          <a:stretch>
            <a:fillRect/>
          </a:stretch>
        </p:blipFill>
        <p:spPr>
          <a:xfrm>
            <a:off x="175715" y="4886192"/>
            <a:ext cx="5118369" cy="1182727"/>
          </a:xfrm>
          <a:prstGeom prst="rect">
            <a:avLst/>
          </a:prstGeom>
        </p:spPr>
      </p:pic>
    </p:spTree>
    <p:extLst>
      <p:ext uri="{BB962C8B-B14F-4D97-AF65-F5344CB8AC3E}">
        <p14:creationId xmlns:p14="http://schemas.microsoft.com/office/powerpoint/2010/main" val="1380842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18" name="Titre 1"/>
          <p:cNvSpPr txBox="1">
            <a:spLocks/>
          </p:cNvSpPr>
          <p:nvPr/>
        </p:nvSpPr>
        <p:spPr>
          <a:xfrm>
            <a:off x="576263" y="-179809"/>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671409"/>
            <a:ext cx="989647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1"/>
          <p:cNvSpPr>
            <a:spLocks noChangeArrowheads="1"/>
          </p:cNvSpPr>
          <p:nvPr/>
        </p:nvSpPr>
        <p:spPr bwMode="auto">
          <a:xfrm>
            <a:off x="2424032" y="7206953"/>
            <a:ext cx="5232564" cy="368568"/>
          </a:xfrm>
          <a:prstGeom prst="rect">
            <a:avLst/>
          </a:prstGeom>
          <a:noFill/>
          <a:ln>
            <a:noFill/>
          </a:ln>
          <a:extLst/>
        </p:spPr>
        <p:txBody>
          <a:bodyPr wrap="square" lIns="90682" tIns="45342" rIns="90682" bIns="45342">
            <a:spAutoFit/>
          </a:bodyPr>
          <a:lstStyle/>
          <a:p>
            <a:pPr algn="ctr">
              <a:defRPr/>
            </a:pPr>
            <a:r>
              <a:rPr lang="fr-FR" altLang="fr-FR" sz="1800" b="1" dirty="0">
                <a:solidFill>
                  <a:srgbClr val="C00000"/>
                </a:solidFill>
                <a:latin typeface="Candara" panose="020E0502030303020204" pitchFamily="34" charset="0"/>
              </a:rPr>
              <a:t>https://ecobiosoil.univ-rennes1.fr/</a:t>
            </a:r>
          </a:p>
        </p:txBody>
      </p:sp>
      <p:sp>
        <p:nvSpPr>
          <p:cNvPr id="3" name="Ellipse 2"/>
          <p:cNvSpPr/>
          <p:nvPr/>
        </p:nvSpPr>
        <p:spPr>
          <a:xfrm>
            <a:off x="1727944" y="5364807"/>
            <a:ext cx="2592288" cy="203645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1352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pic>
        <p:nvPicPr>
          <p:cNvPr id="12" name="Image 11" descr="Diapositive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365528">
            <a:off x="4187110" y="2125193"/>
            <a:ext cx="2835411" cy="3779794"/>
          </a:xfrm>
          <a:prstGeom prst="rect">
            <a:avLst/>
          </a:prstGeom>
          <a:noFill/>
          <a:ln w="9525">
            <a:solidFill>
              <a:schemeClr val="tx1"/>
            </a:solidFill>
            <a:miter lim="800000"/>
            <a:headEnd/>
            <a:tailEnd/>
          </a:ln>
        </p:spPr>
      </p:pic>
      <p:pic>
        <p:nvPicPr>
          <p:cNvPr id="13" name="Image 12" descr="Diapositive3.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71104" y="3991377"/>
            <a:ext cx="2232774" cy="2977258"/>
          </a:xfrm>
          <a:prstGeom prst="rect">
            <a:avLst/>
          </a:prstGeom>
          <a:noFill/>
          <a:ln w="9525">
            <a:solidFill>
              <a:schemeClr val="tx1"/>
            </a:solidFill>
            <a:miter lim="800000"/>
            <a:headEnd/>
            <a:tailEnd/>
          </a:ln>
        </p:spPr>
      </p:pic>
      <p:pic>
        <p:nvPicPr>
          <p:cNvPr id="14" name="Image 13" descr="Diapositive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23840" y="3968123"/>
            <a:ext cx="2232774" cy="2975582"/>
          </a:xfrm>
          <a:prstGeom prst="rect">
            <a:avLst/>
          </a:prstGeom>
          <a:noFill/>
          <a:ln w="9525">
            <a:solidFill>
              <a:schemeClr val="tx1"/>
            </a:solidFill>
            <a:miter lim="800000"/>
            <a:headEnd/>
            <a:tailEnd/>
          </a:ln>
        </p:spPr>
      </p:pic>
      <p:sp>
        <p:nvSpPr>
          <p:cNvPr id="19" name="Titre 1"/>
          <p:cNvSpPr txBox="1">
            <a:spLocks/>
          </p:cNvSpPr>
          <p:nvPr/>
        </p:nvSpPr>
        <p:spPr>
          <a:xfrm>
            <a:off x="576263" y="70296"/>
            <a:ext cx="8351837" cy="1262063"/>
          </a:xfrm>
          <a:prstGeom prst="rect">
            <a:avLst/>
          </a:prstGeom>
        </p:spPr>
        <p:txBody>
          <a:bodyPr vert="horz" lIns="100803" tIns="50402" rIns="100803" bIns="50402" rtlCol="0" anchor="ctr">
            <a:no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Développer </a:t>
            </a:r>
          </a:p>
          <a:p>
            <a:pPr algn="l">
              <a:buSzPct val="45000"/>
              <a:buFont typeface="StarSymbol"/>
              <a:buNone/>
            </a:pPr>
            <a:r>
              <a:rPr lang="fr-FR" altLang="fr-FR" sz="3600" dirty="0" smtClean="0">
                <a:solidFill>
                  <a:srgbClr val="FFFFFF"/>
                </a:solidFill>
                <a:latin typeface="Claphappy" pitchFamily="2" charset="0"/>
                <a:ea typeface="Microsoft YaHei" pitchFamily="34" charset="-122"/>
              </a:rPr>
              <a:t>         une démarche participative          </a:t>
            </a:r>
          </a:p>
        </p:txBody>
      </p:sp>
      <p:sp>
        <p:nvSpPr>
          <p:cNvPr id="11" name="ZoneTexte 10"/>
          <p:cNvSpPr txBox="1">
            <a:spLocks noChangeArrowheads="1"/>
          </p:cNvSpPr>
          <p:nvPr/>
        </p:nvSpPr>
        <p:spPr bwMode="auto">
          <a:xfrm>
            <a:off x="503808" y="1980431"/>
            <a:ext cx="2736304" cy="512404"/>
          </a:xfrm>
          <a:prstGeom prst="rect">
            <a:avLst/>
          </a:prstGeom>
          <a:noFill/>
          <a:ln w="9525">
            <a:noFill/>
            <a:miter lim="800000"/>
            <a:headEnd/>
            <a:tailEnd/>
          </a:ln>
        </p:spPr>
        <p:txBody>
          <a:bodyPr wrap="square" lIns="100795" tIns="50397" rIns="100795" bIns="50397">
            <a:spAutoFit/>
          </a:bodyPr>
          <a:lstStyle/>
          <a:p>
            <a:pPr algn="ctr">
              <a:lnSpc>
                <a:spcPct val="150000"/>
              </a:lnSpc>
            </a:pPr>
            <a:r>
              <a:rPr lang="fr-FR" b="1" dirty="0" smtClean="0">
                <a:solidFill>
                  <a:srgbClr val="F7921D"/>
                </a:solidFill>
                <a:latin typeface="Comic Sans MS" pitchFamily="66" charset="0"/>
              </a:rPr>
              <a:t>&gt; Guides explicatifs</a:t>
            </a:r>
            <a:endParaRPr lang="fr-FR" b="1" dirty="0">
              <a:solidFill>
                <a:srgbClr val="F7921D"/>
              </a:solidFill>
              <a:latin typeface="Comic Sans MS" pitchFamily="66" charset="0"/>
            </a:endParaRPr>
          </a:p>
        </p:txBody>
      </p:sp>
    </p:spTree>
    <p:extLst>
      <p:ext uri="{BB962C8B-B14F-4D97-AF65-F5344CB8AC3E}">
        <p14:creationId xmlns:p14="http://schemas.microsoft.com/office/powerpoint/2010/main" val="367738006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18" name="Titre 1"/>
          <p:cNvSpPr txBox="1">
            <a:spLocks/>
          </p:cNvSpPr>
          <p:nvPr/>
        </p:nvSpPr>
        <p:spPr>
          <a:xfrm>
            <a:off x="647824" y="51220"/>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endParaRPr lang="fr-FR" altLang="fr-FR" sz="3600" dirty="0" smtClean="0">
              <a:solidFill>
                <a:srgbClr val="FFFFFF"/>
              </a:solidFill>
              <a:latin typeface="Claphappy" pitchFamily="2" charset="0"/>
              <a:ea typeface="Microsoft YaHei" pitchFamily="34" charset="-122"/>
            </a:endParaRPr>
          </a:p>
          <a:p>
            <a:pPr algn="l">
              <a:buSzPct val="45000"/>
              <a:buFont typeface="StarSymbol"/>
              <a:buNone/>
            </a:pPr>
            <a:r>
              <a:rPr lang="fr-FR" altLang="fr-FR" sz="3600" dirty="0" smtClean="0">
                <a:solidFill>
                  <a:srgbClr val="FFFFFF"/>
                </a:solidFill>
                <a:latin typeface="Claphappy" pitchFamily="2" charset="0"/>
                <a:ea typeface="Microsoft YaHei" pitchFamily="34" charset="-122"/>
              </a:rPr>
              <a:t>	Participer </a:t>
            </a:r>
            <a:r>
              <a:rPr lang="fr-FR" altLang="fr-FR" sz="3600" dirty="0" smtClean="0">
                <a:solidFill>
                  <a:srgbClr val="FFFFFF"/>
                </a:solidFill>
                <a:latin typeface="Claphappy" pitchFamily="2" charset="0"/>
                <a:ea typeface="Microsoft YaHei" pitchFamily="34" charset="-122"/>
                <a:sym typeface="Wingdings" panose="05000000000000000000" pitchFamily="2" charset="2"/>
              </a:rPr>
              <a:t> Les protocoles</a:t>
            </a:r>
            <a:r>
              <a:rPr lang="fr-FR" altLang="fr-FR" sz="3600" dirty="0" smtClean="0">
                <a:solidFill>
                  <a:srgbClr val="FFFFFF"/>
                </a:solidFill>
                <a:latin typeface="Claphappy" pitchFamily="2" charset="0"/>
                <a:ea typeface="Microsoft YaHei" pitchFamily="34" charset="-122"/>
              </a:rPr>
              <a:t> </a:t>
            </a:r>
            <a:endParaRPr lang="fr-FR" altLang="fr-FR" sz="3600" dirty="0" smtClean="0">
              <a:solidFill>
                <a:srgbClr val="FFFFFF"/>
              </a:solidFill>
              <a:latin typeface="Claphappy" pitchFamily="2" charset="0"/>
              <a:ea typeface="Microsoft YaHei" pitchFamily="34" charset="-122"/>
            </a:endParaRPr>
          </a:p>
        </p:txBody>
      </p:sp>
      <p:sp>
        <p:nvSpPr>
          <p:cNvPr id="20" name="Rectangle 11"/>
          <p:cNvSpPr>
            <a:spLocks noChangeArrowheads="1"/>
          </p:cNvSpPr>
          <p:nvPr/>
        </p:nvSpPr>
        <p:spPr bwMode="auto">
          <a:xfrm>
            <a:off x="2424032" y="7206953"/>
            <a:ext cx="5232564" cy="368568"/>
          </a:xfrm>
          <a:prstGeom prst="rect">
            <a:avLst/>
          </a:prstGeom>
          <a:noFill/>
          <a:ln>
            <a:noFill/>
          </a:ln>
          <a:extLst/>
        </p:spPr>
        <p:txBody>
          <a:bodyPr wrap="square" lIns="90682" tIns="45342" rIns="90682" bIns="45342">
            <a:spAutoFit/>
          </a:bodyPr>
          <a:lstStyle/>
          <a:p>
            <a:pPr algn="ctr">
              <a:defRPr/>
            </a:pPr>
            <a:r>
              <a:rPr lang="fr-FR" altLang="fr-FR" sz="1800" b="1" dirty="0">
                <a:solidFill>
                  <a:srgbClr val="C00000"/>
                </a:solidFill>
                <a:latin typeface="Candara" panose="020E0502030303020204" pitchFamily="34" charset="0"/>
              </a:rPr>
              <a:t>https://ecobiosoil.univ-rennes1.fr/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1620391"/>
            <a:ext cx="9505056" cy="180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62" y="3780631"/>
            <a:ext cx="9520238"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1871960" y="1672747"/>
            <a:ext cx="1944216" cy="174842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00" y="6018267"/>
            <a:ext cx="5738840" cy="53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340290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906" y="1639553"/>
            <a:ext cx="7344816" cy="5569245"/>
          </a:xfrm>
          <a:prstGeom prst="rect">
            <a:avLst/>
          </a:prstGeom>
        </p:spPr>
      </p:pic>
      <p:sp>
        <p:nvSpPr>
          <p:cNvPr id="12" name="Rectangle 11"/>
          <p:cNvSpPr>
            <a:spLocks noChangeArrowheads="1"/>
          </p:cNvSpPr>
          <p:nvPr/>
        </p:nvSpPr>
        <p:spPr bwMode="auto">
          <a:xfrm>
            <a:off x="2424032" y="7228404"/>
            <a:ext cx="5232564" cy="368568"/>
          </a:xfrm>
          <a:prstGeom prst="rect">
            <a:avLst/>
          </a:prstGeom>
          <a:noFill/>
          <a:ln>
            <a:noFill/>
          </a:ln>
          <a:extLst/>
        </p:spPr>
        <p:txBody>
          <a:bodyPr wrap="square" lIns="90682" tIns="45342" rIns="90682" bIns="45342">
            <a:spAutoFit/>
          </a:bodyPr>
          <a:lstStyle/>
          <a:p>
            <a:pPr algn="ctr">
              <a:defRPr/>
            </a:pPr>
            <a:r>
              <a:rPr lang="fr-FR" altLang="fr-FR" sz="1800" b="1" dirty="0">
                <a:solidFill>
                  <a:srgbClr val="C00000"/>
                </a:solidFill>
                <a:latin typeface="Candara" panose="020E0502030303020204" pitchFamily="34" charset="0"/>
              </a:rPr>
              <a:t>https://ecobiosoil.univ-rennes1.fr/page.php?103</a:t>
            </a:r>
          </a:p>
        </p:txBody>
      </p:sp>
      <p:sp>
        <p:nvSpPr>
          <p:cNvPr id="11" name="Rectangle 43"/>
          <p:cNvSpPr>
            <a:spLocks noChangeArrowheads="1"/>
          </p:cNvSpPr>
          <p:nvPr/>
        </p:nvSpPr>
        <p:spPr bwMode="auto">
          <a:xfrm>
            <a:off x="3312120" y="5607067"/>
            <a:ext cx="3784650" cy="1633540"/>
          </a:xfrm>
          <a:prstGeom prst="roundRect">
            <a:avLst>
              <a:gd name="adj" fmla="val 16667"/>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593" tIns="45295" rIns="90593" bIns="45295" anchor="ctr">
            <a:spAutoFit/>
          </a:bodyPr>
          <a:lstStyle>
            <a:lvl1pPr defTabSz="912813">
              <a:defRPr sz="3600">
                <a:solidFill>
                  <a:schemeClr val="tx1"/>
                </a:solidFill>
                <a:latin typeface="Arial" pitchFamily="34" charset="0"/>
              </a:defRPr>
            </a:lvl1pPr>
            <a:lvl2pPr defTabSz="912813">
              <a:defRPr sz="3600">
                <a:solidFill>
                  <a:schemeClr val="tx1"/>
                </a:solidFill>
                <a:latin typeface="Arial" pitchFamily="34" charset="0"/>
              </a:defRPr>
            </a:lvl2pPr>
            <a:lvl3pPr defTabSz="912813">
              <a:defRPr sz="3600">
                <a:solidFill>
                  <a:schemeClr val="tx1"/>
                </a:solidFill>
                <a:latin typeface="Arial" pitchFamily="34" charset="0"/>
              </a:defRPr>
            </a:lvl3pPr>
            <a:lvl4pPr defTabSz="912813">
              <a:defRPr sz="3600">
                <a:solidFill>
                  <a:schemeClr val="tx1"/>
                </a:solidFill>
                <a:latin typeface="Arial" pitchFamily="34" charset="0"/>
              </a:defRPr>
            </a:lvl4pPr>
            <a:lvl5pPr defTabSz="912813">
              <a:defRPr sz="3600">
                <a:solidFill>
                  <a:schemeClr val="tx1"/>
                </a:solidFill>
                <a:latin typeface="Arial" pitchFamily="34" charset="0"/>
              </a:defRPr>
            </a:lvl5pPr>
            <a:lvl6pPr marL="2282825" indent="3175" defTabSz="912813" eaLnBrk="0" fontAlgn="base" hangingPunct="0">
              <a:spcBef>
                <a:spcPct val="0"/>
              </a:spcBef>
              <a:spcAft>
                <a:spcPct val="0"/>
              </a:spcAft>
              <a:defRPr sz="3600">
                <a:solidFill>
                  <a:schemeClr val="tx1"/>
                </a:solidFill>
                <a:latin typeface="Arial" pitchFamily="34" charset="0"/>
              </a:defRPr>
            </a:lvl6pPr>
            <a:lvl7pPr marL="2740025" indent="3175" defTabSz="912813" eaLnBrk="0" fontAlgn="base" hangingPunct="0">
              <a:spcBef>
                <a:spcPct val="0"/>
              </a:spcBef>
              <a:spcAft>
                <a:spcPct val="0"/>
              </a:spcAft>
              <a:defRPr sz="3600">
                <a:solidFill>
                  <a:schemeClr val="tx1"/>
                </a:solidFill>
                <a:latin typeface="Arial" pitchFamily="34" charset="0"/>
              </a:defRPr>
            </a:lvl7pPr>
            <a:lvl8pPr marL="3197225" indent="3175" defTabSz="912813" eaLnBrk="0" fontAlgn="base" hangingPunct="0">
              <a:spcBef>
                <a:spcPct val="0"/>
              </a:spcBef>
              <a:spcAft>
                <a:spcPct val="0"/>
              </a:spcAft>
              <a:defRPr sz="3600">
                <a:solidFill>
                  <a:schemeClr val="tx1"/>
                </a:solidFill>
                <a:latin typeface="Arial" pitchFamily="34" charset="0"/>
              </a:defRPr>
            </a:lvl8pPr>
            <a:lvl9pPr marL="3654425" indent="3175" defTabSz="912813" eaLnBrk="0" fontAlgn="base" hangingPunct="0">
              <a:spcBef>
                <a:spcPct val="0"/>
              </a:spcBef>
              <a:spcAft>
                <a:spcPct val="0"/>
              </a:spcAft>
              <a:defRPr sz="3600">
                <a:solidFill>
                  <a:schemeClr val="tx1"/>
                </a:solidFill>
                <a:latin typeface="Arial" pitchFamily="34" charset="0"/>
              </a:defRPr>
            </a:lvl9pPr>
          </a:lstStyle>
          <a:p>
            <a:pPr algn="ctr" eaLnBrk="1" hangingPunct="1"/>
            <a:r>
              <a:rPr lang="fr-FR" altLang="fr-FR" sz="1800" b="1" dirty="0">
                <a:solidFill>
                  <a:srgbClr val="008000"/>
                </a:solidFill>
                <a:latin typeface="Candara" pitchFamily="34" charset="0"/>
                <a:ea typeface="Times New Roman" pitchFamily="18" charset="0"/>
                <a:cs typeface="Arial" pitchFamily="34" charset="0"/>
              </a:rPr>
              <a:t>Une gamme de protocoles </a:t>
            </a:r>
          </a:p>
          <a:p>
            <a:pPr algn="ctr" eaLnBrk="1" hangingPunct="1"/>
            <a:r>
              <a:rPr lang="fr-FR" altLang="fr-FR" sz="1800" b="1" dirty="0">
                <a:solidFill>
                  <a:srgbClr val="008000"/>
                </a:solidFill>
                <a:latin typeface="Candara" pitchFamily="34" charset="0"/>
                <a:ea typeface="Times New Roman" pitchFamily="18" charset="0"/>
                <a:cs typeface="Arial" pitchFamily="34" charset="0"/>
              </a:rPr>
              <a:t>simples à complets</a:t>
            </a:r>
          </a:p>
          <a:p>
            <a:pPr algn="ctr" eaLnBrk="1" hangingPunct="1"/>
            <a:r>
              <a:rPr lang="fr-FR" altLang="fr-FR" sz="1800" b="1" dirty="0">
                <a:solidFill>
                  <a:srgbClr val="008000"/>
                </a:solidFill>
                <a:latin typeface="Candara" pitchFamily="34" charset="0"/>
                <a:ea typeface="Times New Roman" pitchFamily="18" charset="0"/>
                <a:cs typeface="Arial" pitchFamily="34" charset="0"/>
              </a:rPr>
              <a:t>en fonction des objectifs,</a:t>
            </a:r>
          </a:p>
          <a:p>
            <a:pPr algn="ctr" eaLnBrk="1" hangingPunct="1"/>
            <a:r>
              <a:rPr lang="fr-FR" altLang="fr-FR" sz="1800" b="1" dirty="0">
                <a:solidFill>
                  <a:srgbClr val="008000"/>
                </a:solidFill>
                <a:latin typeface="Candara" pitchFamily="34" charset="0"/>
                <a:ea typeface="Times New Roman" pitchFamily="18" charset="0"/>
                <a:cs typeface="Arial" pitchFamily="34" charset="0"/>
              </a:rPr>
              <a:t>des contraintes pédoclimatiques</a:t>
            </a:r>
          </a:p>
          <a:p>
            <a:pPr algn="ctr" eaLnBrk="1" hangingPunct="1"/>
            <a:r>
              <a:rPr lang="fr-FR" altLang="fr-FR" sz="1800" b="1" dirty="0">
                <a:solidFill>
                  <a:srgbClr val="008000"/>
                </a:solidFill>
                <a:latin typeface="Candara" pitchFamily="34" charset="0"/>
                <a:ea typeface="Times New Roman" pitchFamily="18" charset="0"/>
                <a:cs typeface="Arial" pitchFamily="34" charset="0"/>
              </a:rPr>
              <a:t> et/ou du temps disponible</a:t>
            </a:r>
          </a:p>
        </p:txBody>
      </p:sp>
      <p:sp>
        <p:nvSpPr>
          <p:cNvPr id="13"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quel protocole choisir? </a:t>
            </a:r>
          </a:p>
        </p:txBody>
      </p:sp>
    </p:spTree>
    <p:extLst>
      <p:ext uri="{BB962C8B-B14F-4D97-AF65-F5344CB8AC3E}">
        <p14:creationId xmlns:p14="http://schemas.microsoft.com/office/powerpoint/2010/main" val="2434325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85"/>
          <a:stretch/>
        </p:blipFill>
        <p:spPr bwMode="auto">
          <a:xfrm>
            <a:off x="28736" y="1673255"/>
            <a:ext cx="2520280" cy="180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20" name="Rectangle 11"/>
          <p:cNvSpPr>
            <a:spLocks noChangeArrowheads="1"/>
          </p:cNvSpPr>
          <p:nvPr/>
        </p:nvSpPr>
        <p:spPr bwMode="auto">
          <a:xfrm>
            <a:off x="2424032" y="7206953"/>
            <a:ext cx="5232564" cy="368568"/>
          </a:xfrm>
          <a:prstGeom prst="rect">
            <a:avLst/>
          </a:prstGeom>
          <a:noFill/>
          <a:ln>
            <a:noFill/>
          </a:ln>
          <a:extLst/>
        </p:spPr>
        <p:txBody>
          <a:bodyPr wrap="square" lIns="90682" tIns="45342" rIns="90682" bIns="45342">
            <a:spAutoFit/>
          </a:bodyPr>
          <a:lstStyle/>
          <a:p>
            <a:pPr algn="ctr">
              <a:defRPr/>
            </a:pPr>
            <a:r>
              <a:rPr lang="fr-FR" altLang="fr-FR" sz="1800" b="1" dirty="0">
                <a:solidFill>
                  <a:srgbClr val="C00000"/>
                </a:solidFill>
                <a:latin typeface="Candara" panose="020E0502030303020204" pitchFamily="34" charset="0"/>
              </a:rPr>
              <a:t>https://ecobiosoil.univ-rennes1.fr/</a:t>
            </a:r>
          </a:p>
        </p:txBody>
      </p:sp>
      <p:sp>
        <p:nvSpPr>
          <p:cNvPr id="11" name="Ellipse 10"/>
          <p:cNvSpPr/>
          <p:nvPr/>
        </p:nvSpPr>
        <p:spPr>
          <a:xfrm>
            <a:off x="172752" y="1673393"/>
            <a:ext cx="2128010" cy="180077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600" dirty="0" smtClean="0">
                <a:solidFill>
                  <a:srgbClr val="FFFFFF"/>
                </a:solidFill>
                <a:latin typeface="Claphappy" pitchFamily="2" charset="0"/>
                <a:ea typeface="Microsoft YaHei" pitchFamily="34" charset="-122"/>
              </a:rPr>
              <a:t>  Saisir </a:t>
            </a:r>
            <a:r>
              <a:rPr lang="fr-FR" altLang="fr-FR" sz="3600" dirty="0" smtClean="0">
                <a:solidFill>
                  <a:srgbClr val="FFFFFF"/>
                </a:solidFill>
                <a:latin typeface="Claphappy" pitchFamily="2" charset="0"/>
                <a:ea typeface="Microsoft YaHei" pitchFamily="34" charset="-122"/>
              </a:rPr>
              <a:t>ses données </a:t>
            </a:r>
          </a:p>
        </p:txBody>
      </p:sp>
      <p:pic>
        <p:nvPicPr>
          <p:cNvPr id="5" name="Image 4" descr="Capture d’écran"/>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738" y="2956918"/>
            <a:ext cx="9707151" cy="2715067"/>
          </a:xfrm>
          <a:prstGeom prst="rect">
            <a:avLst/>
          </a:prstGeom>
        </p:spPr>
      </p:pic>
    </p:spTree>
    <p:extLst>
      <p:ext uri="{BB962C8B-B14F-4D97-AF65-F5344CB8AC3E}">
        <p14:creationId xmlns:p14="http://schemas.microsoft.com/office/powerpoint/2010/main" val="29566289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20917" y="7296544"/>
            <a:ext cx="3695677" cy="209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0795" tIns="50397" rIns="100795" bIns="50397" anchor="ctr"/>
          <a:lstStyle/>
          <a:p>
            <a:pPr algn="ctr">
              <a:defRPr/>
            </a:pPr>
            <a:endParaRPr lang="fr-FR"/>
          </a:p>
        </p:txBody>
      </p:sp>
      <p:sp>
        <p:nvSpPr>
          <p:cNvPr id="8" name="Rectangle 11"/>
          <p:cNvSpPr>
            <a:spLocks noChangeArrowheads="1"/>
          </p:cNvSpPr>
          <p:nvPr/>
        </p:nvSpPr>
        <p:spPr bwMode="auto">
          <a:xfrm>
            <a:off x="1444033" y="7267780"/>
            <a:ext cx="7192562" cy="244283"/>
          </a:xfrm>
          <a:prstGeom prst="rect">
            <a:avLst/>
          </a:prstGeom>
          <a:noFill/>
          <a:ln>
            <a:noFill/>
          </a:ln>
          <a:extLst/>
        </p:spPr>
        <p:txBody>
          <a:bodyPr wrap="square" lIns="90682" tIns="45342" rIns="90682" bIns="45342">
            <a:spAutoFit/>
          </a:bodyPr>
          <a:lstStyle/>
          <a:p>
            <a:pPr algn="ctr">
              <a:defRPr/>
            </a:pPr>
            <a:r>
              <a:rPr lang="fr-FR" altLang="fr-FR" sz="1000" b="1" dirty="0">
                <a:solidFill>
                  <a:srgbClr val="C00000"/>
                </a:solidFill>
                <a:latin typeface="Candara" panose="020E0502030303020204" pitchFamily="34" charset="0"/>
              </a:rPr>
              <a:t>https://ecobiosoil.univ-rennes1.fr/OPVT_etape1.php?login=init</a:t>
            </a:r>
          </a:p>
        </p:txBody>
      </p:sp>
      <p:pic>
        <p:nvPicPr>
          <p:cNvPr id="2" name="Image 1"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72" y="1540639"/>
            <a:ext cx="5583014" cy="5739112"/>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75" y="1908423"/>
            <a:ext cx="2384656" cy="1945640"/>
          </a:xfrm>
          <a:prstGeom prst="rect">
            <a:avLst/>
          </a:prstGeom>
        </p:spPr>
      </p:pic>
      <p:sp>
        <p:nvSpPr>
          <p:cNvPr id="7" name="Titre 1"/>
          <p:cNvSpPr txBox="1">
            <a:spLocks/>
          </p:cNvSpPr>
          <p:nvPr/>
        </p:nvSpPr>
        <p:spPr>
          <a:xfrm>
            <a:off x="576263" y="70296"/>
            <a:ext cx="8351837" cy="1262063"/>
          </a:xfrm>
          <a:prstGeom prst="rect">
            <a:avLst/>
          </a:prstGeom>
        </p:spPr>
        <p:txBody>
          <a:bodyPr vert="horz" lIns="100803" tIns="50402" rIns="100803" bIns="50402" rtlCol="0" anchor="ctr">
            <a:normAutofit/>
          </a:bodyPr>
          <a:lstStyle>
            <a:lvl1pPr algn="ctr" defTabSz="1008035" rtl="0" eaLnBrk="1" latinLnBrk="0" hangingPunct="1">
              <a:spcBef>
                <a:spcPct val="0"/>
              </a:spcBef>
              <a:buNone/>
              <a:defRPr sz="4900" kern="1200">
                <a:solidFill>
                  <a:schemeClr val="tx1"/>
                </a:solidFill>
                <a:latin typeface="+mj-lt"/>
                <a:ea typeface="+mj-ea"/>
                <a:cs typeface="+mj-cs"/>
              </a:defRPr>
            </a:lvl1pPr>
          </a:lstStyle>
          <a:p>
            <a:pPr algn="l">
              <a:buSzPct val="45000"/>
              <a:buFont typeface="StarSymbol"/>
              <a:buNone/>
            </a:pPr>
            <a:r>
              <a:rPr lang="fr-FR" altLang="fr-FR" sz="3600" dirty="0" smtClean="0">
                <a:solidFill>
                  <a:srgbClr val="FFFFFF"/>
                </a:solidFill>
                <a:latin typeface="Claphappy" pitchFamily="2" charset="0"/>
                <a:ea typeface="Microsoft YaHei" pitchFamily="34" charset="-122"/>
              </a:rPr>
              <a:t>Site web OPVT, </a:t>
            </a:r>
            <a:br>
              <a:rPr lang="fr-FR" altLang="fr-FR" sz="3600" dirty="0" smtClean="0">
                <a:solidFill>
                  <a:srgbClr val="FFFFFF"/>
                </a:solidFill>
                <a:latin typeface="Claphappy" pitchFamily="2" charset="0"/>
                <a:ea typeface="Microsoft YaHei" pitchFamily="34" charset="-122"/>
              </a:rPr>
            </a:br>
            <a:r>
              <a:rPr lang="fr-FR" altLang="fr-FR" sz="3600" dirty="0" smtClean="0">
                <a:solidFill>
                  <a:srgbClr val="FFFFFF"/>
                </a:solidFill>
                <a:latin typeface="Claphappy" pitchFamily="2" charset="0"/>
                <a:ea typeface="Microsoft YaHei" pitchFamily="34" charset="-122"/>
              </a:rPr>
              <a:t>                   </a:t>
            </a:r>
            <a:r>
              <a:rPr lang="fr-FR" altLang="fr-FR" sz="3600" dirty="0" smtClean="0">
                <a:solidFill>
                  <a:srgbClr val="FFFFFF"/>
                </a:solidFill>
                <a:latin typeface="Claphappy" pitchFamily="2" charset="0"/>
                <a:ea typeface="Microsoft YaHei" pitchFamily="34" charset="-122"/>
              </a:rPr>
              <a:t>  Saisir </a:t>
            </a:r>
            <a:r>
              <a:rPr lang="fr-FR" altLang="fr-FR" sz="3600" dirty="0" smtClean="0">
                <a:solidFill>
                  <a:srgbClr val="FFFFFF"/>
                </a:solidFill>
                <a:latin typeface="Claphappy" pitchFamily="2" charset="0"/>
                <a:ea typeface="Microsoft YaHei" pitchFamily="34" charset="-122"/>
              </a:rPr>
              <a:t>ses données </a:t>
            </a:r>
          </a:p>
        </p:txBody>
      </p:sp>
    </p:spTree>
    <p:extLst>
      <p:ext uri="{BB962C8B-B14F-4D97-AF65-F5344CB8AC3E}">
        <p14:creationId xmlns:p14="http://schemas.microsoft.com/office/powerpoint/2010/main" val="115375671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TM04033925[[fn=Ronds dans l’eau]]</Template>
  <TotalTime>10574</TotalTime>
  <Words>2290</Words>
  <Application>Microsoft Office PowerPoint</Application>
  <PresentationFormat>Personnalisé</PresentationFormat>
  <Paragraphs>271</Paragraphs>
  <Slides>29</Slides>
  <Notes>28</Notes>
  <HiddenSlides>2</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29</vt:i4>
      </vt:variant>
    </vt:vector>
  </HeadingPairs>
  <TitlesOfParts>
    <vt:vector size="42" baseType="lpstr">
      <vt:lpstr>Microsoft YaHei</vt:lpstr>
      <vt:lpstr>Arial</vt:lpstr>
      <vt:lpstr>Arial Black</vt:lpstr>
      <vt:lpstr>Calibri</vt:lpstr>
      <vt:lpstr>Candara</vt:lpstr>
      <vt:lpstr>Claphappy</vt:lpstr>
      <vt:lpstr>Comic Sans MS</vt:lpstr>
      <vt:lpstr>Liberation Sans</vt:lpstr>
      <vt:lpstr>StarSymbol</vt:lpstr>
      <vt:lpstr>Times New Roman</vt:lpstr>
      <vt:lpstr>Wingdings</vt:lpstr>
      <vt:lpstr>ヒラギノ角ゴ Pro W3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tout renseignement sur l’OPVT, daniel.cluzeau@univ-rennes1.fr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Manon LEBOUT</dc:creator>
  <cp:lastModifiedBy>mguernio</cp:lastModifiedBy>
  <cp:revision>516</cp:revision>
  <cp:lastPrinted>2015-07-16T08:51:04Z</cp:lastPrinted>
  <dcterms:created xsi:type="dcterms:W3CDTF">2015-07-10T08:46:43Z</dcterms:created>
  <dcterms:modified xsi:type="dcterms:W3CDTF">2016-05-12T14:15:13Z</dcterms:modified>
</cp:coreProperties>
</file>